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74" r:id="rId2"/>
    <p:sldId id="257" r:id="rId3"/>
    <p:sldId id="28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8" r:id="rId25"/>
    <p:sldId id="296" r:id="rId26"/>
    <p:sldId id="297" r:id="rId27"/>
    <p:sldId id="299" r:id="rId2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355394E7-C8F0-4D6F-B000-B9AFFCF368E8}" type="datetimeFigureOut">
              <a:rPr lang="pl-PL" smtClean="0"/>
              <a:t>11.10.2017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913C682E-375B-4A26-868E-D95C5A6D2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14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C152CE8-DE07-4D9F-B638-CE11829145D4}" type="datetimeFigureOut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FF58468-9F25-4E8D-B960-6BCB6CBA9B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2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100409-3CDA-4A0B-B4CF-FEDCD5D8BA01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F69358-5B2C-44A8-8DF7-E0F161A22D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C5C8-C9E1-4C8A-95D0-6F96635F4E02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F5BE-2502-45C0-BF71-B64ACE247E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9852-ACBB-40E0-BF8C-10ED4CB14A39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65F7-78B5-404E-A594-320C1975C7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0351-B46E-4EBE-B95C-E0E8EA474911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EABC-FD7F-40A9-9D8F-ED2B05319F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12ED-E6C8-4D44-9798-43359A7D47A4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ECE334-165E-4C72-A012-B2E468E9BD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A478BE-2AA7-4029-A7F5-14CB54B75FDC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B5D0DE-D4E9-4055-A673-0FD2BD6D1E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46250-BDBC-4E98-90AC-4DA10465333A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BCF35-8681-4321-B623-2F2084D5DE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75D1-D007-4BF5-8B50-F64A199E37FB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AC81-B355-4563-AB51-69DB9E5058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3ACB-58EC-4CCF-8B9E-42A23F090C32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B960A5-CFB2-4AD9-83F5-83EF4B1BED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756084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l-PL" dirty="0"/>
              <a:t>Projekt jest współfinansowany ze środków Unii Europejskiej w ramach Europejskiego Funduszu Społecznego</a:t>
            </a: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0C91-301F-4645-B53E-1A4DE52D39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37D753-F109-4A3B-928B-E2E2B21A853E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B0C1102-382A-4AAA-A8C7-3CC7814D42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57ABD8A-0736-4374-BE5D-0B4D8BC1EA1B}" type="datetime1">
              <a:rPr lang="pl-PL"/>
              <a:pPr>
                <a:defRPr/>
              </a:pPr>
              <a:t>11.10.2017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Projekt jest współfinansowany ze środków Unii Europejskiej w ramach Europejskiego Funduszu Społecznego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3D0A0BEE-5BB0-4E68-B809-74A211CB3B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2" r:id="rId2"/>
    <p:sldLayoutId id="2147483877" r:id="rId3"/>
    <p:sldLayoutId id="2147483878" r:id="rId4"/>
    <p:sldLayoutId id="2147483879" r:id="rId5"/>
    <p:sldLayoutId id="2147483873" r:id="rId6"/>
    <p:sldLayoutId id="2147483880" r:id="rId7"/>
    <p:sldLayoutId id="2147483874" r:id="rId8"/>
    <p:sldLayoutId id="2147483881" r:id="rId9"/>
    <p:sldLayoutId id="2147483875" r:id="rId10"/>
    <p:sldLayoutId id="214748388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313" y="5072063"/>
            <a:ext cx="8715375" cy="1285875"/>
          </a:xfrm>
        </p:spPr>
        <p:txBody>
          <a:bodyPr/>
          <a:lstStyle/>
          <a:p>
            <a:pPr algn="r" eaLnBrk="1" hangingPunct="1">
              <a:defRPr/>
            </a:pPr>
            <a:br>
              <a:rPr lang="pl-PL" sz="3600" b="1" dirty="0"/>
            </a:br>
            <a:br>
              <a:rPr lang="pl-PL" b="1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38400" y="6093296"/>
            <a:ext cx="6705600" cy="663575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defRPr/>
            </a:pPr>
            <a:r>
              <a:rPr lang="pl-PL" sz="2800" b="1" dirty="0"/>
              <a:t>Wyższa Szkoła Finansów i Zarządzania </a:t>
            </a:r>
            <a:br>
              <a:rPr lang="pl-PL" sz="2800" b="1" dirty="0"/>
            </a:br>
            <a:r>
              <a:rPr lang="pl-PL" sz="2800" b="1" dirty="0"/>
              <a:t>w Warszawie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8747"/>
            <a:ext cx="8606161" cy="66720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78174E-59EA-4219-8C09-CA5C572F25AC}"/>
              </a:ext>
            </a:extLst>
          </p:cNvPr>
          <p:cNvSpPr txBox="1"/>
          <p:nvPr/>
        </p:nvSpPr>
        <p:spPr>
          <a:xfrm>
            <a:off x="683568" y="194412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Wprowadzenie do makroekonomii</a:t>
            </a:r>
          </a:p>
          <a:p>
            <a:pPr algn="ctr"/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hab. Mariusz Próchniak, prof. SGH</a:t>
            </a: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Ekonomii II</a:t>
            </a: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Kolegium Gospodarki Światowej</a:t>
            </a: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Główna Handlowa w Warszawie</a:t>
            </a: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mproch@sgh.waw.pl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METODY LICZENIA PKB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526E84E-EBB0-4DB1-A5BA-E85D2968D861}"/>
              </a:ext>
            </a:extLst>
          </p:cNvPr>
          <p:cNvSpPr/>
          <p:nvPr/>
        </p:nvSpPr>
        <p:spPr>
          <a:xfrm>
            <a:off x="612775" y="1628800"/>
            <a:ext cx="835171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PKB to suma wynagrodzeń czynników produkcji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gospodarce wartość dóbr finalnych jest równa sumie dochodów właścicieli czynników produkcji.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3406A6-FF58-4B12-8B9F-44F4D84A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8" y="2752184"/>
            <a:ext cx="6401693" cy="335326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EE974BD-23B4-4522-8ECB-3ABDC3C98877}"/>
              </a:ext>
            </a:extLst>
          </p:cNvPr>
          <p:cNvSpPr/>
          <p:nvPr/>
        </p:nvSpPr>
        <p:spPr>
          <a:xfrm>
            <a:off x="6156176" y="2924944"/>
            <a:ext cx="2808312" cy="258532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Gdy schodzimy „w głąb” procesów produkcji dóbr, których wartość wlicza się do PKB, w końcu okazuje się, że wytworzenie dóbr pośrednich kolejnego rzędu nie powoduje powstania kosztów rzeczowych.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5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METODY LICZENIA PKB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3F88B22-84F6-4E3B-96BC-B73B9BE385F9}"/>
              </a:ext>
            </a:extLst>
          </p:cNvPr>
          <p:cNvSpPr/>
          <p:nvPr/>
        </p:nvSpPr>
        <p:spPr>
          <a:xfrm>
            <a:off x="755576" y="1945283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WNIOSEK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Pomijając pewne techniczne szczegóły, trzy przedstawione metody dają identyczny wynik. Czyli: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wartość dóbr finalnych =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suma wartości dodanej =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suma dochodów właścicieli czynników produkcji =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PKB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br>
              <a:rPr lang="pl-PL" sz="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6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INNE MIERNIKI DOCHODU NARODOWEGO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54C093F-9D45-4706-AC62-975F8F68FB22}"/>
              </a:ext>
            </a:extLst>
          </p:cNvPr>
          <p:cNvSpPr/>
          <p:nvPr/>
        </p:nvSpPr>
        <p:spPr>
          <a:xfrm>
            <a:off x="612775" y="1268760"/>
            <a:ext cx="81534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narodowy i produkt krajowy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krajowy brutto (PKB)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miara produkcji wytworzonej w kraju (przez obywateli i ewent. przez cudzoziemców).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narodowy brutto (PNB)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miara dochodów osiąganych przez obywateli danego kraju (łącznie z dochodami osiągniętymi za granicą, a przekazanymi do kraju).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PNB = PKB + dochody netto z własności i pracy za granicą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brutto i netto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PKN 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produkt krajowy netto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PNN 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produkt narodowy netto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PKN = PKB – amortyzacja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PNN = PNB – amortyzacja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INNE MIERNIKI DOCHODU NARODOWEGO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103544-22CA-4525-A730-E078D65F8BE1}"/>
              </a:ext>
            </a:extLst>
          </p:cNvPr>
          <p:cNvSpPr/>
          <p:nvPr/>
        </p:nvSpPr>
        <p:spPr>
          <a:xfrm>
            <a:off x="323528" y="1474613"/>
            <a:ext cx="8640960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Dwa systemy cen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PKB i PNB liczymy zwykle w cenach realizacji, tzn. w cenach rynkowych, łącznie z podatkami pośrednimi (np. VAT). Można je także liczyć w cenach czynników produkcji, tzn. po odjęciu podatków pośrednich i dodaniu subsydiów.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(podatki pośrednie – subsydia = podatki pośrednie netto)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PKB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rynkowych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PKB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czynników produkcji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podatki pośrednie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subsydia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sz="1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PNN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czynników produkcji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PNN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rynkowych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podatki pośrednie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subsydia (</a:t>
            </a: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Dochód narodowy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Produkt narodowy netto w cenach czynników produkcji to 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dochód narodowy (DN)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DN = </a:t>
            </a: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PNN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czynników produkcji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= </a:t>
            </a:r>
            <a:r>
              <a:rPr lang="pl-PL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PNB</a:t>
            </a:r>
            <a:r>
              <a:rPr lang="pl-PL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cenach rynkowych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amortyzacja – podatki pośrednie + subsydia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8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MIERNIKI DOCHODU NARODOWEGO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1E45B2E-4D7C-4601-B4C4-CB732F17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88840"/>
            <a:ext cx="541095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4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MIERNIKI DOCHODU NARODOWEGO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98CAB9C-669F-4A77-BFF0-A2F7E26B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" y="2157519"/>
            <a:ext cx="7001852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DOCHÓD NOMINALNY I REALNY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B561527C-D669-4156-B5B2-C766CD532270}"/>
              </a:ext>
            </a:extLst>
          </p:cNvPr>
          <p:cNvGrpSpPr>
            <a:grpSpLocks/>
          </p:cNvGrpSpPr>
          <p:nvPr/>
        </p:nvGrpSpPr>
        <p:grpSpPr bwMode="auto">
          <a:xfrm>
            <a:off x="1351280" y="3289801"/>
            <a:ext cx="5627370" cy="643255"/>
            <a:chOff x="0" y="-129"/>
            <a:chExt cx="20000" cy="20260"/>
          </a:xfrm>
        </p:grpSpPr>
        <p:cxnSp>
          <p:nvCxnSpPr>
            <p:cNvPr id="6" name="Line 7">
              <a:extLst>
                <a:ext uri="{FF2B5EF4-FFF2-40B4-BE49-F238E27FC236}">
                  <a16:creationId xmlns:a16="http://schemas.microsoft.com/office/drawing/2014/main" id="{45BE7D9C-49B5-4AD7-A6CD-75968E6CA7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56" y="9891"/>
              <a:ext cx="7933" cy="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C366F189-F6EC-47DB-9F72-C11EDB18A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-129"/>
              <a:ext cx="7574" cy="908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l-PL" sz="1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Nominalny PKB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2CF29C75-6A5C-43E9-9B96-B9C661DE4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1051"/>
              <a:ext cx="7574" cy="908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l-PL" sz="1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Deflator PKB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B21C734E-00D9-41C5-8AB9-0C2EE4968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71"/>
              <a:ext cx="6732" cy="125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l-PL" sz="1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Realny PKB =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E3B974C6-9AB5-4068-B07D-0B8936E4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" y="4671"/>
              <a:ext cx="6732" cy="125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l-PL" sz="1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pl-PL" sz="1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100,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0DEF3DB-DFB7-413F-BD9D-D62BB9403DFB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4829810"/>
            <a:ext cx="5718175" cy="643255"/>
            <a:chOff x="0" y="-129"/>
            <a:chExt cx="20000" cy="20260"/>
          </a:xfrm>
        </p:grpSpPr>
        <p:cxnSp>
          <p:nvCxnSpPr>
            <p:cNvPr id="12" name="Line 26">
              <a:extLst>
                <a:ext uri="{FF2B5EF4-FFF2-40B4-BE49-F238E27FC236}">
                  <a16:creationId xmlns:a16="http://schemas.microsoft.com/office/drawing/2014/main" id="{A7964ECE-E3D0-4ABD-8D0E-99330EAC19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0" y="9891"/>
              <a:ext cx="7807" cy="20"/>
            </a:xfrm>
            <a:prstGeom prst="line">
              <a:avLst/>
            </a:prstGeom>
            <a:noFill/>
            <a:ln w="127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AutoShape 27">
              <a:extLst>
                <a:ext uri="{FF2B5EF4-FFF2-40B4-BE49-F238E27FC236}">
                  <a16:creationId xmlns:a16="http://schemas.microsoft.com/office/drawing/2014/main" id="{BE0DFEA1-B200-4997-81FF-D0462B9BC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" y="-129"/>
              <a:ext cx="7454" cy="908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l-PL" sz="1800" b="1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Nominalny PKB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AutoShape 28">
              <a:extLst>
                <a:ext uri="{FF2B5EF4-FFF2-40B4-BE49-F238E27FC236}">
                  <a16:creationId xmlns:a16="http://schemas.microsoft.com/office/drawing/2014/main" id="{8C691598-5550-4B80-9BF9-17F7AAEFA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" y="11051"/>
              <a:ext cx="7454" cy="908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l-PL" sz="1800" b="1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Realny PKB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utoShape 29">
              <a:extLst>
                <a:ext uri="{FF2B5EF4-FFF2-40B4-BE49-F238E27FC236}">
                  <a16:creationId xmlns:a16="http://schemas.microsoft.com/office/drawing/2014/main" id="{4C980F1D-0CAB-4B7E-96F8-050FC47AB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51"/>
              <a:ext cx="6625" cy="125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l-PL" sz="1800" b="1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Deflator PKB =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utoShape 30">
              <a:extLst>
                <a:ext uri="{FF2B5EF4-FFF2-40B4-BE49-F238E27FC236}">
                  <a16:creationId xmlns:a16="http://schemas.microsoft.com/office/drawing/2014/main" id="{F669F02B-DD40-4A48-BB73-6848D4163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5" y="4671"/>
              <a:ext cx="6625" cy="125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l-PL" sz="1800" b="1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pl-PL" sz="1800" b="1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100.</a:t>
              </a:r>
              <a:endParaRPr lang="pl-PL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3C67DBAC-3916-4886-A283-7F809D9C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9" y="1602666"/>
            <a:ext cx="891061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odróżniać wzrost dochodu nominalnego (w cenach bieżących) od wzrostu dochodu realnego (w cenach stałych). 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przeliczenia PKB na ceny stałe stosuje się odpowiedni wskaźnik cen – </a:t>
            </a:r>
            <a:b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tzw. </a:t>
            </a:r>
            <a:r>
              <a:rPr kumimoji="0" lang="pl-PL" altLang="pl-PL" sz="18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deflator</a:t>
            </a:r>
            <a:r>
              <a:rPr kumimoji="0" lang="pl-PL" altLang="pl-PL" sz="1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PKB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B296030-415D-45D1-A35B-06961873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D22BE16D-8C44-46BC-AF0B-13F9DF0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77" y="3919768"/>
            <a:ext cx="5822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lub: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4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 LICZBOWY 1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AC06E7E-1612-4885-BF7E-11BE692EC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93823"/>
              </p:ext>
            </p:extLst>
          </p:nvPr>
        </p:nvGraphicFramePr>
        <p:xfrm>
          <a:off x="1403648" y="1556792"/>
          <a:ext cx="570388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5757666" imgH="4726250" progId="Word.Document.12">
                  <p:embed/>
                </p:oleObj>
              </mc:Choice>
              <mc:Fallback>
                <p:oleObj name="Document" r:id="rId4" imgW="5757666" imgH="4726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556792"/>
                        <a:ext cx="5703888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74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 LICZBOWY 2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DD9EADE7-B98E-4523-8F94-787FC7A44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94494"/>
              </p:ext>
            </p:extLst>
          </p:nvPr>
        </p:nvGraphicFramePr>
        <p:xfrm>
          <a:off x="833438" y="1731963"/>
          <a:ext cx="7653337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5758386" imgH="3143273" progId="Word.Document.12">
                  <p:embed/>
                </p:oleObj>
              </mc:Choice>
              <mc:Fallback>
                <p:oleObj name="Document" r:id="rId4" imgW="5758386" imgH="3143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1731963"/>
                        <a:ext cx="7653337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83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 LICZBOWY 3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2E32011-91FF-40C5-B8F4-6DCD2AFEC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393603"/>
              </p:ext>
            </p:extLst>
          </p:nvPr>
        </p:nvGraphicFramePr>
        <p:xfrm>
          <a:off x="1691680" y="1538166"/>
          <a:ext cx="5927428" cy="48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5758386" imgH="4713289" progId="Word.Document.12">
                  <p:embed/>
                </p:oleObj>
              </mc:Choice>
              <mc:Fallback>
                <p:oleObj name="Document" r:id="rId4" imgW="5758386" imgH="4713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1538166"/>
                        <a:ext cx="5927428" cy="484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RUCH OKRĘŻNY W GOSPODARCE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2BDEE5B-1193-4A3A-8D98-B927A7F1710B}"/>
              </a:ext>
            </a:extLst>
          </p:cNvPr>
          <p:cNvSpPr/>
          <p:nvPr/>
        </p:nvSpPr>
        <p:spPr>
          <a:xfrm>
            <a:off x="1187624" y="2150854"/>
            <a:ext cx="73625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Schemat ruchu okrężnego w gospodarce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pokazuje przepływy rzeczowe (czynniki produkcji oraz dobra i usługi) i pieniężne, dokonujące się między czterema grupami podmiotów gospodarczych:</a:t>
            </a: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gospodarstwami domowymi,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przedsiębiorstwami,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państwem,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zagranicą.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Schemat ten ilustruje podstawowe współzależności występujące w gospodarce.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Przykładowe dane statystyczne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67A5FC72-EEC1-492A-BDBB-2DE06F6E0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01103"/>
              </p:ext>
            </p:extLst>
          </p:nvPr>
        </p:nvGraphicFramePr>
        <p:xfrm>
          <a:off x="1684338" y="1539875"/>
          <a:ext cx="5438775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4" imgW="7530750" imgH="8135787" progId="Word.Document.12">
                  <p:embed/>
                </p:oleObj>
              </mc:Choice>
              <mc:Fallback>
                <p:oleObj name="Document" r:id="rId4" imgW="7530750" imgH="8135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4338" y="1539875"/>
                        <a:ext cx="5438775" cy="588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6EF1617-C19A-47FF-A21D-C43AFC677E92}"/>
              </a:ext>
            </a:extLst>
          </p:cNvPr>
          <p:cNvSpPr txBox="1"/>
          <p:nvPr/>
        </p:nvSpPr>
        <p:spPr>
          <a:xfrm>
            <a:off x="6732240" y="2187729"/>
            <a:ext cx="172819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Uwaga: Miejsce kraju wskazane w pierwszej kolumnie odpowiada wartości PKB wg RKW i PSN (w nawiasie).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Próchniak M., Rapacki R., </a:t>
            </a:r>
            <a:r>
              <a:rPr lang="pl-PL" sz="1000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Porównawcza ocena tendencji rozwojowych w polskiej gospodarce w latach 2010-2016: Polska na tle UE</a:t>
            </a: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w: </a:t>
            </a:r>
            <a:r>
              <a:rPr lang="pl-PL" sz="1000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Polska. Raport o konkurencyjności 2017. Umiędzynarodowienie polskiej gospodarki a pozycja konkurencyjna </a:t>
            </a: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(red. M. A. Weresa), Instytut Gospodarki Światowej, Szkoła Główna Handlowa w Warszawie, Warszawa 2017.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Przykładowe dane statystyczne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1C3EDC1E-7B5D-4FA1-9EC0-2D36D9CF1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538360"/>
              </p:ext>
            </p:extLst>
          </p:nvPr>
        </p:nvGraphicFramePr>
        <p:xfrm>
          <a:off x="1909763" y="1555750"/>
          <a:ext cx="4249737" cy="53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4" imgW="7031053" imgH="8836689" progId="Word.Document.12">
                  <p:embed/>
                </p:oleObj>
              </mc:Choice>
              <mc:Fallback>
                <p:oleObj name="Document" r:id="rId4" imgW="7031053" imgH="8836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9763" y="1555750"/>
                        <a:ext cx="4249737" cy="534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81DFB5F-1DA6-490B-BE20-8BB528DC9BCD}"/>
              </a:ext>
            </a:extLst>
          </p:cNvPr>
          <p:cNvSpPr txBox="1"/>
          <p:nvPr/>
        </p:nvSpPr>
        <p:spPr>
          <a:xfrm>
            <a:off x="6444208" y="1988840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Próchniak M., Rapacki R., </a:t>
            </a:r>
            <a:r>
              <a:rPr lang="pl-PL" sz="1000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Porównawcza ocena tendencji rozwojowych w polskiej gospodarce w latach 2010-2016: Polska na tle UE</a:t>
            </a: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w: </a:t>
            </a:r>
            <a:r>
              <a:rPr lang="pl-PL" sz="1000" i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Polska. Raport o konkurencyjności 2017. Umiędzynarodowienie polskiej gospodarki a pozycja konkurencyjna </a:t>
            </a: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(red. M. A. Weresa), Instytut Gospodarki Światowej, Szkoła Główna Handlowa w Warszawie, Warszawa 2017.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2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Przykładowe dane statystyczne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02E6217-D2BB-4700-85C1-AB76C1B6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96073"/>
              </p:ext>
            </p:extLst>
          </p:nvPr>
        </p:nvGraphicFramePr>
        <p:xfrm>
          <a:off x="1331640" y="1468742"/>
          <a:ext cx="6560070" cy="513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5758386" imgH="4513482" progId="Word.Document.12">
                  <p:embed/>
                </p:oleObj>
              </mc:Choice>
              <mc:Fallback>
                <p:oleObj name="Document" r:id="rId4" imgW="5758386" imgH="4513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468742"/>
                        <a:ext cx="6560070" cy="513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32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Przykładowe dane statystyczne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94086843-8976-4DEA-B39D-1C0A56F36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66911"/>
              </p:ext>
            </p:extLst>
          </p:nvPr>
        </p:nvGraphicFramePr>
        <p:xfrm>
          <a:off x="977900" y="1555750"/>
          <a:ext cx="7443788" cy="55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7904084" imgH="5905285" progId="Word.Document.12">
                  <p:embed/>
                </p:oleObj>
              </mc:Choice>
              <mc:Fallback>
                <p:oleObj name="Document" r:id="rId4" imgW="7904084" imgH="59052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900" y="1555750"/>
                        <a:ext cx="7443788" cy="556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31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Przykładowe dane statystyczne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7A71E0B7-A56D-4AE7-A523-2C99EB612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1937"/>
              </p:ext>
            </p:extLst>
          </p:nvPr>
        </p:nvGraphicFramePr>
        <p:xfrm>
          <a:off x="1684338" y="1571625"/>
          <a:ext cx="5470525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6778323" imgH="5645012" progId="Word.Document.12">
                  <p:embed/>
                </p:oleObj>
              </mc:Choice>
              <mc:Fallback>
                <p:oleObj name="Document" r:id="rId4" imgW="6778323" imgH="5645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4338" y="1571625"/>
                        <a:ext cx="5470525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6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Rachunki dochodu narodowego w Polsce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DD62C3D-3ADD-4517-934A-9CDCF40B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90273"/>
            <a:ext cx="7397896" cy="45030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37399D6-9BF1-41A3-B2E7-6007D35BE107}"/>
              </a:ext>
            </a:extLst>
          </p:cNvPr>
          <p:cNvSpPr txBox="1"/>
          <p:nvPr/>
        </p:nvSpPr>
        <p:spPr>
          <a:xfrm>
            <a:off x="4860031" y="1590273"/>
            <a:ext cx="390614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GUS, Rocznik Statystyczny Rzeczypospolitej Polskiej 2016.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Rachunki dochodu narodowego w Polsce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8A8C92-247D-4D69-A3AB-12C328F7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3"/>
            <a:ext cx="6414222" cy="460851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650AA0B-8812-47E7-BD75-DBA30833C591}"/>
              </a:ext>
            </a:extLst>
          </p:cNvPr>
          <p:cNvSpPr txBox="1"/>
          <p:nvPr/>
        </p:nvSpPr>
        <p:spPr>
          <a:xfrm>
            <a:off x="5148064" y="1590273"/>
            <a:ext cx="3906143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GUS, Rocznik Statystyczny Rzeczypospolitej Polskiej 2016.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4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3140968"/>
            <a:ext cx="8153400" cy="1728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Dziękuję za uwagę 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73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</p:spTree>
    <p:extLst>
      <p:ext uri="{BB962C8B-B14F-4D97-AF65-F5344CB8AC3E}">
        <p14:creationId xmlns:p14="http://schemas.microsoft.com/office/powerpoint/2010/main" val="36077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RUCH OKRĘŻNY W GOSPODARCE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A5D40FE-0D29-410D-BF8F-72A9727F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84261"/>
            <a:ext cx="7030431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OZNACZENIA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1790AE8-409C-4ECF-A43A-61530413171D}"/>
              </a:ext>
            </a:extLst>
          </p:cNvPr>
          <p:cNvSpPr/>
          <p:nvPr/>
        </p:nvSpPr>
        <p:spPr>
          <a:xfrm>
            <a:off x="755576" y="1640989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krajowy brutto w cenach rynkowych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pl-PL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dochód rozporządzalny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konsumpcja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inwestycje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oszczędności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eksport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wydatki państwa na dobra i usługi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transfery (subsydia) dla przedsiębiorstw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transfery dla gospodarstw domowych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l-PL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podatki bezpośrednie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l-PL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podatki pośrednie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dochody państwa z tytułu własności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630555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dochody netto z własności i pracy za granicą przekazane do kraju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zapasy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pl-PL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pl-PL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amortyzacja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9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PODSTAWOWE POJĘCIA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DEC99DD-2EA6-4609-AD71-7ED7CB9462F1}"/>
              </a:ext>
            </a:extLst>
          </p:cNvPr>
          <p:cNvSpPr/>
          <p:nvPr/>
        </p:nvSpPr>
        <p:spPr>
          <a:xfrm>
            <a:off x="323528" y="164679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krajowy brutto (PKB)</a:t>
            </a:r>
            <a:r>
              <a:rPr lang="pl-PL" sz="2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450215" algn="just" hangingPunct="0">
              <a:spcAft>
                <a:spcPts val="0"/>
              </a:spcAft>
              <a:tabLst>
                <a:tab pos="630555" algn="l"/>
              </a:tabLst>
            </a:pPr>
            <a:r>
              <a:rPr lang="pl-PL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Miara wielkości produkcji wytworzonej przez czynniki wytwórcze zlokalizowane na terytorium danego kraju, niezależnie od tego, kto jest ich właścicielem (tzn. przez obywateli danego kraju oraz przez cudzoziemców); w określonym okresie (np. roku).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450215" algn="just" hangingPunct="0">
              <a:spcAft>
                <a:spcPts val="0"/>
              </a:spcAft>
            </a:pPr>
            <a:r>
              <a:rPr lang="pl-PL" sz="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 hangingPunct="0">
              <a:spcAft>
                <a:spcPts val="0"/>
              </a:spcAft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PKB obejmuje tylko produkcję rejestrowaną statystycznie i przechodzącą przez rynek (pominięte zostają np. produkty i usługi wykonane we własnym zakresie i na własne potrzeby w gospodarstwie domowym, jak również efekty działalności gospodarczej tzw. szarej strefy).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F4752A-4D7C-4923-8EAC-2E5CEBFB6D0F}"/>
              </a:ext>
            </a:extLst>
          </p:cNvPr>
          <p:cNvSpPr/>
          <p:nvPr/>
        </p:nvSpPr>
        <p:spPr>
          <a:xfrm>
            <a:off x="323528" y="4656038"/>
            <a:ext cx="7487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 narodowy brutto (PNB)</a:t>
            </a:r>
            <a:r>
              <a:rPr lang="pl-PL" sz="2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450215" algn="just" hangingPunct="0">
              <a:spcAft>
                <a:spcPts val="0"/>
              </a:spcAft>
              <a:tabLst>
                <a:tab pos="630555" algn="l"/>
              </a:tabLst>
            </a:pPr>
            <a:r>
              <a:rPr lang="pl-PL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Miara dochodów osiąganych przez obywateli danego kraju (łącznie z dochodami osiągniętymi za granicą, a przekazanymi do kraju).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4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PODSTAWOWE POJĘCIA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6C1BA97-7987-4E73-9781-62A1E4335817}"/>
              </a:ext>
            </a:extLst>
          </p:cNvPr>
          <p:cNvSpPr/>
          <p:nvPr/>
        </p:nvSpPr>
        <p:spPr>
          <a:xfrm>
            <a:off x="612775" y="1628800"/>
            <a:ext cx="727159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finalne</a:t>
            </a:r>
            <a:r>
              <a:rPr lang="pl-PL" sz="20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8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 hangingPunct="0">
              <a:spcAft>
                <a:spcPts val="0"/>
              </a:spcAft>
              <a:tabLst>
                <a:tab pos="630555" algn="l"/>
              </a:tabLst>
            </a:pPr>
            <a:r>
              <a:rPr lang="pl-PL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nabyte przez ostatecznego użytkownika. Są to: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konsumpcyjne dla gospodarstw domowych,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inwestycyjne dla przedsiębiorstw (np. maszyny),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nabywane przez sektor państwowy,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przeznaczone na eksport (z potrąceniem importu).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2F44662-4785-4BE8-B942-82EB304AFE99}"/>
              </a:ext>
            </a:extLst>
          </p:cNvPr>
          <p:cNvSpPr/>
          <p:nvPr/>
        </p:nvSpPr>
        <p:spPr>
          <a:xfrm>
            <a:off x="612774" y="3640065"/>
            <a:ext cx="6479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pośrednie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8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450215" algn="just" hangingPunct="0">
              <a:spcAft>
                <a:spcPts val="0"/>
              </a:spcAft>
              <a:tabLst>
                <a:tab pos="630555" algn="l"/>
              </a:tabLst>
            </a:pPr>
            <a:r>
              <a:rPr lang="pl-PL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Dobra częściowo przetworzone, zużywane przy produkcji innych dóbr, np. surowce.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3BAC860-6297-4921-97E3-D15647646CEC}"/>
              </a:ext>
            </a:extLst>
          </p:cNvPr>
          <p:cNvSpPr/>
          <p:nvPr/>
        </p:nvSpPr>
        <p:spPr>
          <a:xfrm>
            <a:off x="612773" y="4944070"/>
            <a:ext cx="6479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Wartość dodana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8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450215" algn="just" hangingPunct="0">
              <a:spcAft>
                <a:spcPts val="0"/>
              </a:spcAft>
              <a:tabLst>
                <a:tab pos="630555" algn="l"/>
              </a:tabLst>
            </a:pPr>
            <a:r>
              <a:rPr lang="pl-PL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l-PL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Przyrost wartości dóbr w wyniku określonego procesu produkcji.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6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PODSTAWOWE POJĘCIA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299579-E311-4C49-AC81-3ABEA4023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AutoShape 23">
            <a:extLst>
              <a:ext uri="{FF2B5EF4-FFF2-40B4-BE49-F238E27FC236}">
                <a16:creationId xmlns:a16="http://schemas.microsoft.com/office/drawing/2014/main" id="{3E74FBF7-802A-4C9E-BFF6-B70C0B0B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027" y="2866003"/>
            <a:ext cx="6759357" cy="1804035"/>
          </a:xfrm>
          <a:prstGeom prst="roundRect">
            <a:avLst>
              <a:gd name="adj" fmla="val 16667"/>
            </a:avLst>
          </a:prstGeom>
          <a:noFill/>
          <a:ln w="50800" cap="flat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B74AEE-672B-44A1-BC45-D5937BF8F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027" y="2508866"/>
            <a:ext cx="659796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Dobra finalne + Dobra pośrednie = Produkt globalny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b="1" dirty="0">
              <a:solidFill>
                <a:srgbClr val="008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Produkt globalny – Zużycie środków produkcji = 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Wartość dodana = Dochody czynników produkcji = PKB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METODY LICZENIA PKB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8A65C74-C89D-4895-8578-F98C91C0D67E}"/>
              </a:ext>
            </a:extLst>
          </p:cNvPr>
          <p:cNvSpPr/>
          <p:nvPr/>
        </p:nvSpPr>
        <p:spPr>
          <a:xfrm>
            <a:off x="467543" y="1700808"/>
            <a:ext cx="829863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Istnieją 3 metody liczenia produktu krajowego brutto.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PKB to suma wydatków na dobra finalne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(PKB = wartość wytworzonych dóbr finalnych)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celu obliczenia w ten sposób PKB, należy dodać do siebie: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gospodarstw domowych na konsumpcję (</a:t>
            </a:r>
            <a:r>
              <a:rPr lang="pl-PL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inwestycyjne przedsiębiorstw (</a:t>
            </a:r>
            <a:r>
              <a:rPr lang="pl-PL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państwa na zakup dóbr i usług (</a:t>
            </a:r>
            <a:r>
              <a:rPr lang="pl-PL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wydatki netto zagranicy (</a:t>
            </a:r>
            <a:r>
              <a:rPr lang="pl-PL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pl-PL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60475" marR="1259840" algn="ctr" hangingPunct="0">
              <a:spcAft>
                <a:spcPts val="0"/>
              </a:spcAft>
            </a:pP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PKB =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l-PL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60475" marR="1259840" algn="ctr" hangingPunct="0">
              <a:spcAft>
                <a:spcPts val="0"/>
              </a:spcAft>
            </a:pPr>
            <a:r>
              <a:rPr lang="pl-PL" sz="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Nie sprzedana część produkcji tworzy przyrost zapasów (</a:t>
            </a:r>
            <a:r>
              <a:rPr lang="pl-PL" sz="1600" b="1" dirty="0">
                <a:solidFill>
                  <a:srgbClr val="00808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Zmianę zapasów można włączyć do szeroko rozumianych inwestycji lub wyodrębnić jako dodatkową pozycję (</a:t>
            </a:r>
            <a:r>
              <a:rPr lang="pl-PL" sz="1600" b="1" dirty="0">
                <a:solidFill>
                  <a:srgbClr val="00808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w równaniu PKB, które przyjęłoby wówczas następującą postać:</a:t>
            </a: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algn="ctr" hangingPunct="0">
              <a:spcAft>
                <a:spcPts val="0"/>
              </a:spcAft>
            </a:pPr>
            <a:r>
              <a:rPr lang="pl-PL" sz="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algn="ctr" hangingPunct="0">
              <a:spcAft>
                <a:spcPts val="0"/>
              </a:spcAft>
            </a:pP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PKB =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1600" b="1" dirty="0">
                <a:solidFill>
                  <a:srgbClr val="00808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l-PL" sz="1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1600" b="1" i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6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2775" y="660404"/>
            <a:ext cx="8153400" cy="558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METODY LICZENIA PKB</a:t>
            </a:r>
          </a:p>
        </p:txBody>
      </p:sp>
      <p:sp>
        <p:nvSpPr>
          <p:cNvPr id="1024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67608" y="6111875"/>
            <a:ext cx="871537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dirty="0"/>
              <a:t>Projekt jest współfinansowany ze środków Unii Europejskiej w ramach Europejskiego Funduszu Społecznego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8303"/>
            <a:ext cx="8170208" cy="632101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2777DE6-F97F-4506-B712-46CCF8D1D242}"/>
              </a:ext>
            </a:extLst>
          </p:cNvPr>
          <p:cNvSpPr/>
          <p:nvPr/>
        </p:nvSpPr>
        <p:spPr>
          <a:xfrm>
            <a:off x="612775" y="1556792"/>
            <a:ext cx="8351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PKB to suma wartości dodanej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gospodarce wartość dóbr finalnych jest równa sumie wartości dodanej.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9DCAD6-4644-4753-82A3-AC2D8A5D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8920"/>
            <a:ext cx="5949759" cy="32641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FE9AF08-42D7-4821-82BA-765090BB41EF}"/>
              </a:ext>
            </a:extLst>
          </p:cNvPr>
          <p:cNvSpPr/>
          <p:nvPr/>
        </p:nvSpPr>
        <p:spPr>
          <a:xfrm>
            <a:off x="6804248" y="2708920"/>
            <a:ext cx="2160240" cy="310854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l-PL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Koszty rzeczowe są wynikiem zużywania dóbr pośrednich kolej-</a:t>
            </a:r>
            <a:r>
              <a:rPr lang="pl-PL" sz="1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nych</a:t>
            </a:r>
            <a:r>
              <a:rPr lang="pl-PL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rzędów.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l-PL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Gdy schodzimy „w głąb” procesów produkcji dóbr, których wartość wlicza się do PKB, w końcu okazuje się, że </a:t>
            </a:r>
            <a:r>
              <a:rPr lang="pl-PL" sz="1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wytwo-rzenie</a:t>
            </a:r>
            <a:r>
              <a:rPr lang="pl-PL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dóbr pośrednich kolejnego rzędu nie po-woduje powstania kosz-</a:t>
            </a:r>
            <a:r>
              <a:rPr lang="pl-PL" sz="1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tów</a:t>
            </a:r>
            <a:r>
              <a:rPr lang="pl-PL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rzeczowych.</a:t>
            </a:r>
            <a:endParaRPr lang="pl-PL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4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1270</TotalTime>
  <Words>780</Words>
  <Application>Microsoft Office PowerPoint</Application>
  <PresentationFormat>Pokaz na ekranie (4:3)</PresentationFormat>
  <Paragraphs>204</Paragraphs>
  <Slides>27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Średni</vt:lpstr>
      <vt:lpstr>Dokument programu Microsoft Word</vt:lpstr>
      <vt:lpstr>Document</vt:lpstr>
      <vt:lpstr>   </vt:lpstr>
      <vt:lpstr>RUCH OKRĘŻNY W GOSPODARCE</vt:lpstr>
      <vt:lpstr>RUCH OKRĘŻNY W GOSPODARCE</vt:lpstr>
      <vt:lpstr>OZNACZENIA</vt:lpstr>
      <vt:lpstr>PODSTAWOWE POJĘCIA</vt:lpstr>
      <vt:lpstr>PODSTAWOWE POJĘCIA</vt:lpstr>
      <vt:lpstr>PODSTAWOWE POJĘCIA</vt:lpstr>
      <vt:lpstr>METODY LICZENIA PKB</vt:lpstr>
      <vt:lpstr>METODY LICZENIA PKB</vt:lpstr>
      <vt:lpstr>METODY LICZENIA PKB</vt:lpstr>
      <vt:lpstr>METODY LICZENIA PKB</vt:lpstr>
      <vt:lpstr>INNE MIERNIKI DOCHODU NARODOWEGO</vt:lpstr>
      <vt:lpstr>INNE MIERNIKI DOCHODU NARODOWEGO</vt:lpstr>
      <vt:lpstr>MIERNIKI DOCHODU NARODOWEGO</vt:lpstr>
      <vt:lpstr>MIERNIKI DOCHODU NARODOWEGO</vt:lpstr>
      <vt:lpstr>DOCHÓD NOMINALNY I REALNY</vt:lpstr>
      <vt:lpstr>PRZYKŁAD LICZBOWY 1</vt:lpstr>
      <vt:lpstr>PRZYKŁAD LICZBOWY 2</vt:lpstr>
      <vt:lpstr>PRZYKŁAD LICZBOWY 3</vt:lpstr>
      <vt:lpstr>Przykładowe dane statystyczne</vt:lpstr>
      <vt:lpstr>Przykładowe dane statystyczne</vt:lpstr>
      <vt:lpstr>Przykładowe dane statystyczne</vt:lpstr>
      <vt:lpstr>Przykładowe dane statystyczne</vt:lpstr>
      <vt:lpstr>Przykładowe dane statystyczne</vt:lpstr>
      <vt:lpstr>Rachunki dochodu narodowego w Polsce</vt:lpstr>
      <vt:lpstr>Rachunki dochodu narodowego w Polsce</vt:lpstr>
      <vt:lpstr>Dziękuję za uwagę   </vt:lpstr>
    </vt:vector>
  </TitlesOfParts>
  <Company>Stowarzyszenie Europa i 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 Prędkopowicz</dc:creator>
  <cp:lastModifiedBy>Mariusz Próchniak</cp:lastModifiedBy>
  <cp:revision>131</cp:revision>
  <cp:lastPrinted>2013-05-15T07:21:07Z</cp:lastPrinted>
  <dcterms:created xsi:type="dcterms:W3CDTF">2010-04-28T21:20:03Z</dcterms:created>
  <dcterms:modified xsi:type="dcterms:W3CDTF">2017-10-11T20:19:29Z</dcterms:modified>
</cp:coreProperties>
</file>