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8"/>
  </p:notesMasterIdLst>
  <p:handoutMasterIdLst>
    <p:handoutMasterId r:id="rId49"/>
  </p:handoutMasterIdLst>
  <p:sldIdLst>
    <p:sldId id="274" r:id="rId2"/>
    <p:sldId id="257" r:id="rId3"/>
    <p:sldId id="284" r:id="rId4"/>
    <p:sldId id="276" r:id="rId5"/>
    <p:sldId id="277" r:id="rId6"/>
    <p:sldId id="278" r:id="rId7"/>
    <p:sldId id="279" r:id="rId8"/>
    <p:sldId id="280" r:id="rId9"/>
    <p:sldId id="281" r:id="rId10"/>
    <p:sldId id="282" r:id="rId11"/>
    <p:sldId id="283" r:id="rId12"/>
    <p:sldId id="285" r:id="rId13"/>
    <p:sldId id="309" r:id="rId14"/>
    <p:sldId id="310" r:id="rId15"/>
    <p:sldId id="311" r:id="rId16"/>
    <p:sldId id="312" r:id="rId17"/>
    <p:sldId id="313" r:id="rId18"/>
    <p:sldId id="314" r:id="rId19"/>
    <p:sldId id="315" r:id="rId20"/>
    <p:sldId id="316" r:id="rId21"/>
    <p:sldId id="317" r:id="rId22"/>
    <p:sldId id="318" r:id="rId23"/>
    <p:sldId id="286" r:id="rId24"/>
    <p:sldId id="319" r:id="rId25"/>
    <p:sldId id="287" r:id="rId26"/>
    <p:sldId id="288"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289" r:id="rId46"/>
    <p:sldId id="290" r:id="rId47"/>
  </p:sldIdLst>
  <p:sldSz cx="9144000" cy="6858000" type="screen4x3"/>
  <p:notesSz cx="6797675" cy="9926638"/>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106" d="100"/>
          <a:sy n="106" d="100"/>
        </p:scale>
        <p:origin x="1722" y="96"/>
      </p:cViewPr>
      <p:guideLst>
        <p:guide orient="horz" pos="2160"/>
        <p:guide pos="2880"/>
      </p:guideLst>
    </p:cSldViewPr>
  </p:slideViewPr>
  <p:notesTextViewPr>
    <p:cViewPr>
      <p:scale>
        <a:sx n="100" d="100"/>
        <a:sy n="100" d="100"/>
      </p:scale>
      <p:origin x="0" y="0"/>
    </p:cViewPr>
  </p:notesTextViewPr>
  <p:notesViewPr>
    <p:cSldViewPr>
      <p:cViewPr varScale="1">
        <p:scale>
          <a:sx n="50" d="100"/>
          <a:sy n="50" d="100"/>
        </p:scale>
        <p:origin x="-2982"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14D285-1CC9-6447-B536-BAAFC0C457D9}" type="doc">
      <dgm:prSet loTypeId="urn:microsoft.com/office/officeart/2005/8/layout/hProcess9" loCatId="" qsTypeId="urn:microsoft.com/office/officeart/2005/8/quickstyle/simple4" qsCatId="simple" csTypeId="urn:microsoft.com/office/officeart/2005/8/colors/accent1_2" csCatId="accent1" phldr="1"/>
      <dgm:spPr/>
      <dgm:t>
        <a:bodyPr/>
        <a:lstStyle/>
        <a:p>
          <a:endParaRPr lang="pl-PL"/>
        </a:p>
      </dgm:t>
    </dgm:pt>
    <dgm:pt modelId="{A8526B50-24E3-E540-8589-29EC3E72840D}">
      <dgm:prSet>
        <dgm:style>
          <a:lnRef idx="0">
            <a:schemeClr val="accent4"/>
          </a:lnRef>
          <a:fillRef idx="3">
            <a:schemeClr val="accent4"/>
          </a:fillRef>
          <a:effectRef idx="3">
            <a:schemeClr val="accent4"/>
          </a:effectRef>
          <a:fontRef idx="minor">
            <a:schemeClr val="lt1"/>
          </a:fontRef>
        </dgm:style>
      </dgm:prSet>
      <dgm:spPr/>
      <dgm:t>
        <a:bodyPr/>
        <a:lstStyle/>
        <a:p>
          <a:pPr rtl="0"/>
          <a:r>
            <a:rPr lang="pl-PL" b="1" dirty="0" smtClean="0">
              <a:latin typeface="Arial"/>
              <a:cs typeface="Arial"/>
            </a:rPr>
            <a:t>Obowiązek złożenia wniosku – </a:t>
          </a:r>
        </a:p>
        <a:p>
          <a:pPr rtl="0"/>
          <a:r>
            <a:rPr lang="pl-PL" b="1" dirty="0" smtClean="0">
              <a:latin typeface="Arial"/>
              <a:cs typeface="Arial"/>
            </a:rPr>
            <a:t>30 dni od „dnia niewypłacalności”.</a:t>
          </a:r>
          <a:endParaRPr lang="pl-PL" b="1" dirty="0">
            <a:latin typeface="Arial"/>
            <a:cs typeface="Arial"/>
          </a:endParaRPr>
        </a:p>
      </dgm:t>
    </dgm:pt>
    <dgm:pt modelId="{8483D7A5-4CC7-3A46-8F34-B19294226833}" type="parTrans" cxnId="{742ED1A8-D042-6048-8B7E-BF74CE102EEB}">
      <dgm:prSet/>
      <dgm:spPr/>
      <dgm:t>
        <a:bodyPr/>
        <a:lstStyle/>
        <a:p>
          <a:endParaRPr lang="pl-PL"/>
        </a:p>
      </dgm:t>
    </dgm:pt>
    <dgm:pt modelId="{CC2EFDD0-9D24-A046-A73C-AEFCA2CD29F5}" type="sibTrans" cxnId="{742ED1A8-D042-6048-8B7E-BF74CE102EEB}">
      <dgm:prSet/>
      <dgm:spPr/>
      <dgm:t>
        <a:bodyPr/>
        <a:lstStyle/>
        <a:p>
          <a:endParaRPr lang="pl-PL"/>
        </a:p>
      </dgm:t>
    </dgm:pt>
    <dgm:pt modelId="{A6933148-8A01-C346-BE50-882CA7E1F3F5}">
      <dgm:prSet>
        <dgm:style>
          <a:lnRef idx="0">
            <a:schemeClr val="accent4"/>
          </a:lnRef>
          <a:fillRef idx="3">
            <a:schemeClr val="accent4"/>
          </a:fillRef>
          <a:effectRef idx="3">
            <a:schemeClr val="accent4"/>
          </a:effectRef>
          <a:fontRef idx="minor">
            <a:schemeClr val="lt1"/>
          </a:fontRef>
        </dgm:style>
      </dgm:prSet>
      <dgm:spPr/>
      <dgm:t>
        <a:bodyPr/>
        <a:lstStyle/>
        <a:p>
          <a:pPr rtl="0"/>
          <a:r>
            <a:rPr lang="pl-PL" b="0" dirty="0" smtClean="0">
              <a:latin typeface="Arial"/>
              <a:cs typeface="Arial"/>
            </a:rPr>
            <a:t>Domniemanie niewypłacalności wobec niewykonywania swoich wymagalnych zobowiązań pieniężnych, jeżeli opóźnienie w wykonaniu zobowiązań pieniężnych przekracza trzy miesiące nie obowiązuje przez trzy miesiące</a:t>
          </a:r>
          <a:endParaRPr lang="pl-PL" b="0" dirty="0">
            <a:latin typeface="Arial"/>
            <a:cs typeface="Arial"/>
          </a:endParaRPr>
        </a:p>
      </dgm:t>
    </dgm:pt>
    <dgm:pt modelId="{9A019625-4D0D-FE4A-AA63-AE7C3BCAADF1}" type="parTrans" cxnId="{73A6C910-B870-8047-BB58-77D9777C3E34}">
      <dgm:prSet/>
      <dgm:spPr/>
      <dgm:t>
        <a:bodyPr/>
        <a:lstStyle/>
        <a:p>
          <a:endParaRPr lang="pl-PL"/>
        </a:p>
      </dgm:t>
    </dgm:pt>
    <dgm:pt modelId="{573A2800-8290-0F49-B6F3-12B448406C3E}" type="sibTrans" cxnId="{73A6C910-B870-8047-BB58-77D9777C3E34}">
      <dgm:prSet/>
      <dgm:spPr/>
      <dgm:t>
        <a:bodyPr/>
        <a:lstStyle/>
        <a:p>
          <a:endParaRPr lang="pl-PL"/>
        </a:p>
      </dgm:t>
    </dgm:pt>
    <dgm:pt modelId="{878DD6BD-890D-8643-964B-F620E7AAD54F}">
      <dgm:prSet>
        <dgm:style>
          <a:lnRef idx="0">
            <a:schemeClr val="accent4"/>
          </a:lnRef>
          <a:fillRef idx="3">
            <a:schemeClr val="accent4"/>
          </a:fillRef>
          <a:effectRef idx="3">
            <a:schemeClr val="accent4"/>
          </a:effectRef>
          <a:fontRef idx="minor">
            <a:schemeClr val="lt1"/>
          </a:fontRef>
        </dgm:style>
      </dgm:prSet>
      <dgm:spPr/>
      <dgm:t>
        <a:bodyPr/>
        <a:lstStyle/>
        <a:p>
          <a:pPr rtl="0"/>
          <a:r>
            <a:rPr lang="pl-PL" b="1" dirty="0" smtClean="0">
              <a:latin typeface="Arial"/>
              <a:cs typeface="Arial"/>
            </a:rPr>
            <a:t>Pierwszego dnia po upływie terminu trzech miesięcy od dnia niewykonywania swoich wykonalnych zobowiązań pieniężny domniemywa się, że dłużnik jest niewypłacalny.</a:t>
          </a:r>
          <a:endParaRPr lang="pl-PL" b="1" dirty="0">
            <a:latin typeface="Arial"/>
            <a:cs typeface="Arial"/>
          </a:endParaRPr>
        </a:p>
      </dgm:t>
    </dgm:pt>
    <dgm:pt modelId="{70A07EB3-AF6B-CC40-8F8F-A00833B3A649}" type="parTrans" cxnId="{C0C35620-9BAA-F04F-8CDD-91EF9234B4C3}">
      <dgm:prSet/>
      <dgm:spPr/>
      <dgm:t>
        <a:bodyPr/>
        <a:lstStyle/>
        <a:p>
          <a:endParaRPr lang="pl-PL"/>
        </a:p>
      </dgm:t>
    </dgm:pt>
    <dgm:pt modelId="{3D05477A-6DD1-2E49-94AA-BB779C8AAEB5}" type="sibTrans" cxnId="{C0C35620-9BAA-F04F-8CDD-91EF9234B4C3}">
      <dgm:prSet/>
      <dgm:spPr/>
      <dgm:t>
        <a:bodyPr/>
        <a:lstStyle/>
        <a:p>
          <a:endParaRPr lang="pl-PL"/>
        </a:p>
      </dgm:t>
    </dgm:pt>
    <dgm:pt modelId="{48007EF1-66C3-9D4F-9FA1-C9DBBD966659}" type="pres">
      <dgm:prSet presAssocID="{EA14D285-1CC9-6447-B536-BAAFC0C457D9}" presName="CompostProcess" presStyleCnt="0">
        <dgm:presLayoutVars>
          <dgm:dir/>
          <dgm:resizeHandles val="exact"/>
        </dgm:presLayoutVars>
      </dgm:prSet>
      <dgm:spPr/>
      <dgm:t>
        <a:bodyPr/>
        <a:lstStyle/>
        <a:p>
          <a:endParaRPr lang="pl-PL"/>
        </a:p>
      </dgm:t>
    </dgm:pt>
    <dgm:pt modelId="{4ED3D4B7-A837-FF43-884C-8CFEBE455B58}" type="pres">
      <dgm:prSet presAssocID="{EA14D285-1CC9-6447-B536-BAAFC0C457D9}" presName="arrow" presStyleLbl="bgShp" presStyleIdx="0" presStyleCnt="1"/>
      <dgm:spPr/>
    </dgm:pt>
    <dgm:pt modelId="{DB12E3F6-B9AF-E047-A70D-3B0A0292C162}" type="pres">
      <dgm:prSet presAssocID="{EA14D285-1CC9-6447-B536-BAAFC0C457D9}" presName="linearProcess" presStyleCnt="0"/>
      <dgm:spPr/>
    </dgm:pt>
    <dgm:pt modelId="{55C8D13E-C886-6A44-A790-C4473168F42F}" type="pres">
      <dgm:prSet presAssocID="{A8526B50-24E3-E540-8589-29EC3E72840D}" presName="textNode" presStyleLbl="node1" presStyleIdx="0" presStyleCnt="3">
        <dgm:presLayoutVars>
          <dgm:bulletEnabled val="1"/>
        </dgm:presLayoutVars>
      </dgm:prSet>
      <dgm:spPr/>
      <dgm:t>
        <a:bodyPr/>
        <a:lstStyle/>
        <a:p>
          <a:endParaRPr lang="pl-PL"/>
        </a:p>
      </dgm:t>
    </dgm:pt>
    <dgm:pt modelId="{1CE60478-24A9-324D-97EB-E2AA3B4E7FE2}" type="pres">
      <dgm:prSet presAssocID="{CC2EFDD0-9D24-A046-A73C-AEFCA2CD29F5}" presName="sibTrans" presStyleCnt="0"/>
      <dgm:spPr/>
    </dgm:pt>
    <dgm:pt modelId="{C997BAF0-EACB-9E4E-BEEF-EB2ECE349FA9}" type="pres">
      <dgm:prSet presAssocID="{A6933148-8A01-C346-BE50-882CA7E1F3F5}" presName="textNode" presStyleLbl="node1" presStyleIdx="1" presStyleCnt="3">
        <dgm:presLayoutVars>
          <dgm:bulletEnabled val="1"/>
        </dgm:presLayoutVars>
      </dgm:prSet>
      <dgm:spPr/>
      <dgm:t>
        <a:bodyPr/>
        <a:lstStyle/>
        <a:p>
          <a:endParaRPr lang="pl-PL"/>
        </a:p>
      </dgm:t>
    </dgm:pt>
    <dgm:pt modelId="{58751206-4330-A24D-A2AA-F4FC6848569B}" type="pres">
      <dgm:prSet presAssocID="{573A2800-8290-0F49-B6F3-12B448406C3E}" presName="sibTrans" presStyleCnt="0"/>
      <dgm:spPr/>
    </dgm:pt>
    <dgm:pt modelId="{589965B2-BED1-9D47-9DC3-48CB4AB4BA52}" type="pres">
      <dgm:prSet presAssocID="{878DD6BD-890D-8643-964B-F620E7AAD54F}" presName="textNode" presStyleLbl="node1" presStyleIdx="2" presStyleCnt="3">
        <dgm:presLayoutVars>
          <dgm:bulletEnabled val="1"/>
        </dgm:presLayoutVars>
      </dgm:prSet>
      <dgm:spPr/>
      <dgm:t>
        <a:bodyPr/>
        <a:lstStyle/>
        <a:p>
          <a:endParaRPr lang="pl-PL"/>
        </a:p>
      </dgm:t>
    </dgm:pt>
  </dgm:ptLst>
  <dgm:cxnLst>
    <dgm:cxn modelId="{D0322742-0CAD-B94E-BDDA-6D48E87692F0}" type="presOf" srcId="{A8526B50-24E3-E540-8589-29EC3E72840D}" destId="{55C8D13E-C886-6A44-A790-C4473168F42F}" srcOrd="0" destOrd="0" presId="urn:microsoft.com/office/officeart/2005/8/layout/hProcess9"/>
    <dgm:cxn modelId="{73A6C910-B870-8047-BB58-77D9777C3E34}" srcId="{EA14D285-1CC9-6447-B536-BAAFC0C457D9}" destId="{A6933148-8A01-C346-BE50-882CA7E1F3F5}" srcOrd="1" destOrd="0" parTransId="{9A019625-4D0D-FE4A-AA63-AE7C3BCAADF1}" sibTransId="{573A2800-8290-0F49-B6F3-12B448406C3E}"/>
    <dgm:cxn modelId="{C3E36E21-D153-4245-86E8-D757071AFA3C}" type="presOf" srcId="{EA14D285-1CC9-6447-B536-BAAFC0C457D9}" destId="{48007EF1-66C3-9D4F-9FA1-C9DBBD966659}" srcOrd="0" destOrd="0" presId="urn:microsoft.com/office/officeart/2005/8/layout/hProcess9"/>
    <dgm:cxn modelId="{742ED1A8-D042-6048-8B7E-BF74CE102EEB}" srcId="{EA14D285-1CC9-6447-B536-BAAFC0C457D9}" destId="{A8526B50-24E3-E540-8589-29EC3E72840D}" srcOrd="0" destOrd="0" parTransId="{8483D7A5-4CC7-3A46-8F34-B19294226833}" sibTransId="{CC2EFDD0-9D24-A046-A73C-AEFCA2CD29F5}"/>
    <dgm:cxn modelId="{25DAC53C-2017-4341-B04E-F245FAC6FFD7}" type="presOf" srcId="{A6933148-8A01-C346-BE50-882CA7E1F3F5}" destId="{C997BAF0-EACB-9E4E-BEEF-EB2ECE349FA9}" srcOrd="0" destOrd="0" presId="urn:microsoft.com/office/officeart/2005/8/layout/hProcess9"/>
    <dgm:cxn modelId="{17D0CB47-D963-434F-9FFC-29A1B3B363C7}" type="presOf" srcId="{878DD6BD-890D-8643-964B-F620E7AAD54F}" destId="{589965B2-BED1-9D47-9DC3-48CB4AB4BA52}" srcOrd="0" destOrd="0" presId="urn:microsoft.com/office/officeart/2005/8/layout/hProcess9"/>
    <dgm:cxn modelId="{C0C35620-9BAA-F04F-8CDD-91EF9234B4C3}" srcId="{EA14D285-1CC9-6447-B536-BAAFC0C457D9}" destId="{878DD6BD-890D-8643-964B-F620E7AAD54F}" srcOrd="2" destOrd="0" parTransId="{70A07EB3-AF6B-CC40-8F8F-A00833B3A649}" sibTransId="{3D05477A-6DD1-2E49-94AA-BB779C8AAEB5}"/>
    <dgm:cxn modelId="{EBF8DFF4-50B4-BB49-8AA8-AABFCCBE665D}" type="presParOf" srcId="{48007EF1-66C3-9D4F-9FA1-C9DBBD966659}" destId="{4ED3D4B7-A837-FF43-884C-8CFEBE455B58}" srcOrd="0" destOrd="0" presId="urn:microsoft.com/office/officeart/2005/8/layout/hProcess9"/>
    <dgm:cxn modelId="{3966ED2F-4925-3044-AAA4-87076B17ABBB}" type="presParOf" srcId="{48007EF1-66C3-9D4F-9FA1-C9DBBD966659}" destId="{DB12E3F6-B9AF-E047-A70D-3B0A0292C162}" srcOrd="1" destOrd="0" presId="urn:microsoft.com/office/officeart/2005/8/layout/hProcess9"/>
    <dgm:cxn modelId="{1041EC6C-AEFA-864B-A938-FE8FC1C8C47B}" type="presParOf" srcId="{DB12E3F6-B9AF-E047-A70D-3B0A0292C162}" destId="{55C8D13E-C886-6A44-A790-C4473168F42F}" srcOrd="0" destOrd="0" presId="urn:microsoft.com/office/officeart/2005/8/layout/hProcess9"/>
    <dgm:cxn modelId="{A8D9F0AB-9CC2-BB45-9ABF-AABF2D54E341}" type="presParOf" srcId="{DB12E3F6-B9AF-E047-A70D-3B0A0292C162}" destId="{1CE60478-24A9-324D-97EB-E2AA3B4E7FE2}" srcOrd="1" destOrd="0" presId="urn:microsoft.com/office/officeart/2005/8/layout/hProcess9"/>
    <dgm:cxn modelId="{7AAEF42C-7B1D-754C-8282-3AD21B0F3910}" type="presParOf" srcId="{DB12E3F6-B9AF-E047-A70D-3B0A0292C162}" destId="{C997BAF0-EACB-9E4E-BEEF-EB2ECE349FA9}" srcOrd="2" destOrd="0" presId="urn:microsoft.com/office/officeart/2005/8/layout/hProcess9"/>
    <dgm:cxn modelId="{350921B8-52B6-674E-94D0-F06B61551A16}" type="presParOf" srcId="{DB12E3F6-B9AF-E047-A70D-3B0A0292C162}" destId="{58751206-4330-A24D-A2AA-F4FC6848569B}" srcOrd="3" destOrd="0" presId="urn:microsoft.com/office/officeart/2005/8/layout/hProcess9"/>
    <dgm:cxn modelId="{8D381028-248E-2F49-A58B-78C22F5109CA}" type="presParOf" srcId="{DB12E3F6-B9AF-E047-A70D-3B0A0292C162}" destId="{589965B2-BED1-9D47-9DC3-48CB4AB4BA5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3D4B7-A837-FF43-884C-8CFEBE455B58}">
      <dsp:nvSpPr>
        <dsp:cNvPr id="0" name=""/>
        <dsp:cNvSpPr/>
      </dsp:nvSpPr>
      <dsp:spPr>
        <a:xfrm>
          <a:off x="583264" y="0"/>
          <a:ext cx="6610334" cy="4536504"/>
        </a:xfrm>
        <a:prstGeom prst="rightArrow">
          <a:avLst/>
        </a:prstGeom>
        <a:solidFill>
          <a:schemeClr val="accent1">
            <a:tint val="4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2">
          <a:scrgbClr r="0" g="0" b="0"/>
        </a:effectRef>
        <a:fontRef idx="minor"/>
      </dsp:style>
    </dsp:sp>
    <dsp:sp modelId="{55C8D13E-C886-6A44-A790-C4473168F42F}">
      <dsp:nvSpPr>
        <dsp:cNvPr id="0" name=""/>
        <dsp:cNvSpPr/>
      </dsp:nvSpPr>
      <dsp:spPr>
        <a:xfrm>
          <a:off x="263532" y="1360951"/>
          <a:ext cx="2333059" cy="1814601"/>
        </a:xfrm>
        <a:prstGeom prst="roundRect">
          <a:avLst/>
        </a:prstGeom>
        <a:solidFill>
          <a:schemeClr val="accent4"/>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4"/>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pl-PL" sz="1200" b="1" kern="1200" dirty="0" smtClean="0">
              <a:latin typeface="Arial"/>
              <a:cs typeface="Arial"/>
            </a:rPr>
            <a:t>Obowiązek złożenia wniosku – </a:t>
          </a:r>
        </a:p>
        <a:p>
          <a:pPr lvl="0" algn="ctr" defTabSz="533400" rtl="0">
            <a:lnSpc>
              <a:spcPct val="90000"/>
            </a:lnSpc>
            <a:spcBef>
              <a:spcPct val="0"/>
            </a:spcBef>
            <a:spcAft>
              <a:spcPct val="35000"/>
            </a:spcAft>
          </a:pPr>
          <a:r>
            <a:rPr lang="pl-PL" sz="1200" b="1" kern="1200" dirty="0" smtClean="0">
              <a:latin typeface="Arial"/>
              <a:cs typeface="Arial"/>
            </a:rPr>
            <a:t>30 dni od „dnia niewypłacalności”.</a:t>
          </a:r>
          <a:endParaRPr lang="pl-PL" sz="1200" b="1" kern="1200" dirty="0">
            <a:latin typeface="Arial"/>
            <a:cs typeface="Arial"/>
          </a:endParaRPr>
        </a:p>
      </dsp:txBody>
      <dsp:txXfrm>
        <a:off x="352114" y="1449533"/>
        <a:ext cx="2155895" cy="1637437"/>
      </dsp:txXfrm>
    </dsp:sp>
    <dsp:sp modelId="{C997BAF0-EACB-9E4E-BEEF-EB2ECE349FA9}">
      <dsp:nvSpPr>
        <dsp:cNvPr id="0" name=""/>
        <dsp:cNvSpPr/>
      </dsp:nvSpPr>
      <dsp:spPr>
        <a:xfrm>
          <a:off x="2721902" y="1360951"/>
          <a:ext cx="2333059" cy="1814601"/>
        </a:xfrm>
        <a:prstGeom prst="roundRect">
          <a:avLst/>
        </a:prstGeom>
        <a:solidFill>
          <a:schemeClr val="accent4"/>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4"/>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pl-PL" sz="1200" b="0" kern="1200" dirty="0" smtClean="0">
              <a:latin typeface="Arial"/>
              <a:cs typeface="Arial"/>
            </a:rPr>
            <a:t>Domniemanie niewypłacalności wobec niewykonywania swoich wymagalnych zobowiązań pieniężnych, jeżeli opóźnienie w wykonaniu zobowiązań pieniężnych przekracza trzy miesiące nie obowiązuje przez trzy miesiące</a:t>
          </a:r>
          <a:endParaRPr lang="pl-PL" sz="1200" b="0" kern="1200" dirty="0">
            <a:latin typeface="Arial"/>
            <a:cs typeface="Arial"/>
          </a:endParaRPr>
        </a:p>
      </dsp:txBody>
      <dsp:txXfrm>
        <a:off x="2810484" y="1449533"/>
        <a:ext cx="2155895" cy="1637437"/>
      </dsp:txXfrm>
    </dsp:sp>
    <dsp:sp modelId="{589965B2-BED1-9D47-9DC3-48CB4AB4BA52}">
      <dsp:nvSpPr>
        <dsp:cNvPr id="0" name=""/>
        <dsp:cNvSpPr/>
      </dsp:nvSpPr>
      <dsp:spPr>
        <a:xfrm>
          <a:off x="5180272" y="1360951"/>
          <a:ext cx="2333059" cy="1814601"/>
        </a:xfrm>
        <a:prstGeom prst="roundRect">
          <a:avLst/>
        </a:prstGeom>
        <a:solidFill>
          <a:schemeClr val="accent4"/>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4"/>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pl-PL" sz="1200" b="1" kern="1200" dirty="0" smtClean="0">
              <a:latin typeface="Arial"/>
              <a:cs typeface="Arial"/>
            </a:rPr>
            <a:t>Pierwszego dnia po upływie terminu trzech miesięcy od dnia niewykonywania swoich wykonalnych zobowiązań pieniężny domniemywa się, że dłużnik jest niewypłacalny.</a:t>
          </a:r>
          <a:endParaRPr lang="pl-PL" sz="1200" b="1" kern="1200" dirty="0">
            <a:latin typeface="Arial"/>
            <a:cs typeface="Arial"/>
          </a:endParaRPr>
        </a:p>
      </dsp:txBody>
      <dsp:txXfrm>
        <a:off x="5268854" y="1449533"/>
        <a:ext cx="2155895" cy="163743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lang="pl-PL"/>
          </a:p>
        </p:txBody>
      </p:sp>
      <p:sp>
        <p:nvSpPr>
          <p:cNvPr id="3" name="Symbol zastępczy daty 2"/>
          <p:cNvSpPr>
            <a:spLocks noGrp="1"/>
          </p:cNvSpPr>
          <p:nvPr>
            <p:ph type="dt" sz="quarter" idx="1"/>
          </p:nvPr>
        </p:nvSpPr>
        <p:spPr>
          <a:xfrm>
            <a:off x="3850294" y="0"/>
            <a:ext cx="2945862" cy="495793"/>
          </a:xfrm>
          <a:prstGeom prst="rect">
            <a:avLst/>
          </a:prstGeom>
        </p:spPr>
        <p:txBody>
          <a:bodyPr vert="horz" lIns="88221" tIns="44111" rIns="88221" bIns="44111" rtlCol="0"/>
          <a:lstStyle>
            <a:lvl1pPr algn="r">
              <a:defRPr sz="1200"/>
            </a:lvl1pPr>
          </a:lstStyle>
          <a:p>
            <a:fld id="{355394E7-C8F0-4D6F-B000-B9AFFCF368E8}" type="datetimeFigureOut">
              <a:rPr lang="pl-PL" smtClean="0"/>
              <a:t>23.06.2017</a:t>
            </a:fld>
            <a:endParaRPr lang="pl-PL"/>
          </a:p>
        </p:txBody>
      </p:sp>
      <p:sp>
        <p:nvSpPr>
          <p:cNvPr id="4" name="Symbol zastępczy stopki 3"/>
          <p:cNvSpPr>
            <a:spLocks noGrp="1"/>
          </p:cNvSpPr>
          <p:nvPr>
            <p:ph type="ftr" sz="quarter" idx="2"/>
          </p:nvPr>
        </p:nvSpPr>
        <p:spPr>
          <a:xfrm>
            <a:off x="0" y="9429305"/>
            <a:ext cx="2945862" cy="495793"/>
          </a:xfrm>
          <a:prstGeom prst="rect">
            <a:avLst/>
          </a:prstGeom>
        </p:spPr>
        <p:txBody>
          <a:bodyPr vert="horz" lIns="88221" tIns="44111" rIns="88221" bIns="44111"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294" y="9429305"/>
            <a:ext cx="2945862" cy="495793"/>
          </a:xfrm>
          <a:prstGeom prst="rect">
            <a:avLst/>
          </a:prstGeom>
        </p:spPr>
        <p:txBody>
          <a:bodyPr vert="horz" lIns="88221" tIns="44111" rIns="88221" bIns="44111" rtlCol="0" anchor="b"/>
          <a:lstStyle>
            <a:lvl1pPr algn="r">
              <a:defRPr sz="1200"/>
            </a:lvl1pPr>
          </a:lstStyle>
          <a:p>
            <a:fld id="{913C682E-375B-4A26-868E-D95C5A6D2527}" type="slidenum">
              <a:rPr lang="pl-PL" smtClean="0"/>
              <a:t>‹#›</a:t>
            </a:fld>
            <a:endParaRPr lang="pl-PL"/>
          </a:p>
        </p:txBody>
      </p:sp>
    </p:spTree>
    <p:extLst>
      <p:ext uri="{BB962C8B-B14F-4D97-AF65-F5344CB8AC3E}">
        <p14:creationId xmlns:p14="http://schemas.microsoft.com/office/powerpoint/2010/main" val="1561142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862" cy="495793"/>
          </a:xfrm>
          <a:prstGeom prst="rect">
            <a:avLst/>
          </a:prstGeom>
        </p:spPr>
        <p:txBody>
          <a:bodyPr vert="horz" lIns="95562" tIns="47781" rIns="95562" bIns="47781" rtlCol="0"/>
          <a:lstStyle>
            <a:lvl1pPr algn="l" fontAlgn="auto">
              <a:spcBef>
                <a:spcPts val="0"/>
              </a:spcBef>
              <a:spcAft>
                <a:spcPts val="0"/>
              </a:spcAft>
              <a:defRPr sz="1300">
                <a:latin typeface="+mn-lt"/>
              </a:defRPr>
            </a:lvl1pPr>
          </a:lstStyle>
          <a:p>
            <a:pPr>
              <a:defRPr/>
            </a:pPr>
            <a:endParaRPr lang="pl-PL"/>
          </a:p>
        </p:txBody>
      </p:sp>
      <p:sp>
        <p:nvSpPr>
          <p:cNvPr id="3" name="Symbol zastępczy daty 2"/>
          <p:cNvSpPr>
            <a:spLocks noGrp="1"/>
          </p:cNvSpPr>
          <p:nvPr>
            <p:ph type="dt" idx="1"/>
          </p:nvPr>
        </p:nvSpPr>
        <p:spPr>
          <a:xfrm>
            <a:off x="3850294" y="0"/>
            <a:ext cx="2945862" cy="495793"/>
          </a:xfrm>
          <a:prstGeom prst="rect">
            <a:avLst/>
          </a:prstGeom>
        </p:spPr>
        <p:txBody>
          <a:bodyPr vert="horz" lIns="95562" tIns="47781" rIns="95562" bIns="47781" rtlCol="0"/>
          <a:lstStyle>
            <a:lvl1pPr algn="r" fontAlgn="auto">
              <a:spcBef>
                <a:spcPts val="0"/>
              </a:spcBef>
              <a:spcAft>
                <a:spcPts val="0"/>
              </a:spcAft>
              <a:defRPr sz="1300">
                <a:latin typeface="+mn-lt"/>
              </a:defRPr>
            </a:lvl1pPr>
          </a:lstStyle>
          <a:p>
            <a:pPr>
              <a:defRPr/>
            </a:pPr>
            <a:fld id="{0C152CE8-DE07-4D9F-B638-CE11829145D4}" type="datetimeFigureOut">
              <a:rPr lang="pl-PL"/>
              <a:pPr>
                <a:defRPr/>
              </a:pPr>
              <a:t>23.06.2017</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2" tIns="47781" rIns="95562" bIns="47781" rtlCol="0" anchor="ctr"/>
          <a:lstStyle/>
          <a:p>
            <a:pPr lvl="0"/>
            <a:endParaRPr lang="pl-PL" noProof="0" smtClean="0"/>
          </a:p>
        </p:txBody>
      </p:sp>
      <p:sp>
        <p:nvSpPr>
          <p:cNvPr id="5" name="Symbol zastępczy notatek 4"/>
          <p:cNvSpPr>
            <a:spLocks noGrp="1"/>
          </p:cNvSpPr>
          <p:nvPr>
            <p:ph type="body" sz="quarter" idx="3"/>
          </p:nvPr>
        </p:nvSpPr>
        <p:spPr>
          <a:xfrm>
            <a:off x="679464" y="4714653"/>
            <a:ext cx="5438748" cy="4466756"/>
          </a:xfrm>
          <a:prstGeom prst="rect">
            <a:avLst/>
          </a:prstGeom>
        </p:spPr>
        <p:txBody>
          <a:bodyPr vert="horz" lIns="95562" tIns="47781" rIns="95562" bIns="47781"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9429305"/>
            <a:ext cx="2945862" cy="495793"/>
          </a:xfrm>
          <a:prstGeom prst="rect">
            <a:avLst/>
          </a:prstGeom>
        </p:spPr>
        <p:txBody>
          <a:bodyPr vert="horz" lIns="95562" tIns="47781" rIns="95562" bIns="47781" rtlCol="0" anchor="b"/>
          <a:lstStyle>
            <a:lvl1pPr algn="l" fontAlgn="auto">
              <a:spcBef>
                <a:spcPts val="0"/>
              </a:spcBef>
              <a:spcAft>
                <a:spcPts val="0"/>
              </a:spcAft>
              <a:defRPr sz="1300">
                <a:latin typeface="+mn-lt"/>
              </a:defRPr>
            </a:lvl1pPr>
          </a:lstStyle>
          <a:p>
            <a:pPr>
              <a:defRPr/>
            </a:pPr>
            <a:endParaRPr lang="pl-PL"/>
          </a:p>
        </p:txBody>
      </p:sp>
      <p:sp>
        <p:nvSpPr>
          <p:cNvPr id="7" name="Symbol zastępczy numeru slajdu 6"/>
          <p:cNvSpPr>
            <a:spLocks noGrp="1"/>
          </p:cNvSpPr>
          <p:nvPr>
            <p:ph type="sldNum" sz="quarter" idx="5"/>
          </p:nvPr>
        </p:nvSpPr>
        <p:spPr>
          <a:xfrm>
            <a:off x="3850294" y="9429305"/>
            <a:ext cx="2945862" cy="495793"/>
          </a:xfrm>
          <a:prstGeom prst="rect">
            <a:avLst/>
          </a:prstGeom>
        </p:spPr>
        <p:txBody>
          <a:bodyPr vert="horz" lIns="95562" tIns="47781" rIns="95562" bIns="47781" rtlCol="0" anchor="b"/>
          <a:lstStyle>
            <a:lvl1pPr algn="r" fontAlgn="auto">
              <a:spcBef>
                <a:spcPts val="0"/>
              </a:spcBef>
              <a:spcAft>
                <a:spcPts val="0"/>
              </a:spcAft>
              <a:defRPr sz="1300">
                <a:latin typeface="+mn-lt"/>
              </a:defRPr>
            </a:lvl1pPr>
          </a:lstStyle>
          <a:p>
            <a:pPr>
              <a:defRPr/>
            </a:pPr>
            <a:fld id="{FFF58468-9F25-4E8D-B960-6BCB6CBA9B95}" type="slidenum">
              <a:rPr lang="pl-PL"/>
              <a:pPr>
                <a:defRPr/>
              </a:pPr>
              <a:t>‹#›</a:t>
            </a:fld>
            <a:endParaRPr lang="pl-PL"/>
          </a:p>
        </p:txBody>
      </p:sp>
    </p:spTree>
    <p:extLst>
      <p:ext uri="{BB962C8B-B14F-4D97-AF65-F5344CB8AC3E}">
        <p14:creationId xmlns:p14="http://schemas.microsoft.com/office/powerpoint/2010/main" val="13062577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960903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3486364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3486364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3486364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222601" indent="-222601">
              <a:buAutoNum type="arabicParenR"/>
            </a:pPr>
            <a:endParaRPr lang="pl-PL" dirty="0"/>
          </a:p>
        </p:txBody>
      </p:sp>
      <p:sp>
        <p:nvSpPr>
          <p:cNvPr id="4" name="Symbol zastępczy numeru slajdu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1948038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39462928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33675046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2978183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1184947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3488885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3053244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1122889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1957982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p>
        </p:txBody>
      </p:sp>
      <p:sp>
        <p:nvSpPr>
          <p:cNvPr id="4" name="Slide Number Placeholder 3"/>
          <p:cNvSpPr>
            <a:spLocks noGrp="1"/>
          </p:cNvSpPr>
          <p:nvPr>
            <p:ph type="sldNum" sz="quarter" idx="10"/>
          </p:nvPr>
        </p:nvSpPr>
        <p:spPr/>
        <p:txBody>
          <a:bodyPr/>
          <a:lstStyle/>
          <a:p>
            <a:endParaRPr lang="pl-PL"/>
          </a:p>
        </p:txBody>
      </p:sp>
    </p:spTree>
    <p:extLst>
      <p:ext uri="{BB962C8B-B14F-4D97-AF65-F5344CB8AC3E}">
        <p14:creationId xmlns:p14="http://schemas.microsoft.com/office/powerpoint/2010/main" val="3486364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4" name="Prostokąt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Prostokąt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Prostokąt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lang="pl-PL" smtClean="0"/>
              <a:t>Kliknij, aby edytować styl</a:t>
            </a:r>
            <a:endParaRPr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smtClean="0"/>
              <a:t>Kliknij, aby edytować styl wzorca podtytułu</a:t>
            </a:r>
            <a:endParaRPr lang="en-US"/>
          </a:p>
        </p:txBody>
      </p:sp>
      <p:sp>
        <p:nvSpPr>
          <p:cNvPr id="7" name="Symbol zastępczy daty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7B100409-3CDA-4A0B-B4CF-FEDCD5D8BA01}" type="datetime1">
              <a:rPr lang="pl-PL"/>
              <a:pPr>
                <a:defRPr/>
              </a:pPr>
              <a:t>23.06.2017</a:t>
            </a:fld>
            <a:endParaRPr lang="pl-PL"/>
          </a:p>
        </p:txBody>
      </p:sp>
      <p:sp>
        <p:nvSpPr>
          <p:cNvPr id="10" name="Symbol zastępczy stopki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pl-PL"/>
              <a:t>Projekt jest współfinansowany ze środków Unii Europejskiej w ramach Europejskiego Funduszu Społecznego</a:t>
            </a:r>
          </a:p>
        </p:txBody>
      </p:sp>
      <p:sp>
        <p:nvSpPr>
          <p:cNvPr id="11"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AF69358-5B2C-44A8-8DF7-E0F161A22DBC}"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13"/>
          <p:cNvSpPr>
            <a:spLocks noGrp="1"/>
          </p:cNvSpPr>
          <p:nvPr>
            <p:ph type="dt" sz="half" idx="10"/>
          </p:nvPr>
        </p:nvSpPr>
        <p:spPr/>
        <p:txBody>
          <a:bodyPr/>
          <a:lstStyle>
            <a:lvl1pPr>
              <a:defRPr/>
            </a:lvl1pPr>
          </a:lstStyle>
          <a:p>
            <a:pPr>
              <a:defRPr/>
            </a:pPr>
            <a:fld id="{67E9C5C8-C9E1-4C8A-95D0-6F96635F4E02}" type="datetime1">
              <a:rPr lang="pl-PL"/>
              <a:pPr>
                <a:defRPr/>
              </a:pPr>
              <a:t>23.06.2017</a:t>
            </a:fld>
            <a:endParaRPr lang="pl-PL"/>
          </a:p>
        </p:txBody>
      </p:sp>
      <p:sp>
        <p:nvSpPr>
          <p:cNvPr id="5" name="Symbol zastępczy stopki 2"/>
          <p:cNvSpPr>
            <a:spLocks noGrp="1"/>
          </p:cNvSpPr>
          <p:nvPr>
            <p:ph type="ftr" sz="quarter" idx="11"/>
          </p:nvPr>
        </p:nvSpPr>
        <p:spPr/>
        <p:txBody>
          <a:bodyPr/>
          <a:lstStyle>
            <a:lvl1pPr>
              <a:defRPr/>
            </a:lvl1pPr>
          </a:lstStyle>
          <a:p>
            <a:pPr>
              <a:defRPr/>
            </a:pPr>
            <a:r>
              <a:rPr lang="pl-PL"/>
              <a:t>Projekt jest współfinansowany ze środków Unii Europejskiej w ramach Europejskiego Funduszu Społecznego</a:t>
            </a:r>
          </a:p>
        </p:txBody>
      </p:sp>
      <p:sp>
        <p:nvSpPr>
          <p:cNvPr id="6" name="Symbol zastępczy numeru slajdu 22"/>
          <p:cNvSpPr>
            <a:spLocks noGrp="1"/>
          </p:cNvSpPr>
          <p:nvPr>
            <p:ph type="sldNum" sz="quarter" idx="12"/>
          </p:nvPr>
        </p:nvSpPr>
        <p:spPr/>
        <p:txBody>
          <a:bodyPr/>
          <a:lstStyle>
            <a:lvl1pPr>
              <a:defRPr/>
            </a:lvl1pPr>
          </a:lstStyle>
          <a:p>
            <a:pPr>
              <a:defRPr/>
            </a:pPr>
            <a:fld id="{C183F5BE-2502-45C0-BF71-B64ACE247EC5}"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4" name="Prostokąt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Prostokąt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Prostokąt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ytuł pionowy 1"/>
          <p:cNvSpPr>
            <a:spLocks noGrp="1"/>
          </p:cNvSpPr>
          <p:nvPr>
            <p:ph type="title" orient="vert"/>
          </p:nvPr>
        </p:nvSpPr>
        <p:spPr>
          <a:xfrm>
            <a:off x="6553200" y="609600"/>
            <a:ext cx="2057400" cy="5516563"/>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3"/>
          <p:cNvSpPr>
            <a:spLocks noGrp="1"/>
          </p:cNvSpPr>
          <p:nvPr>
            <p:ph type="dt" sz="half" idx="10"/>
          </p:nvPr>
        </p:nvSpPr>
        <p:spPr>
          <a:xfrm>
            <a:off x="6553200" y="6248400"/>
            <a:ext cx="2209800" cy="365125"/>
          </a:xfrm>
        </p:spPr>
        <p:txBody>
          <a:bodyPr/>
          <a:lstStyle>
            <a:lvl1pPr>
              <a:defRPr/>
            </a:lvl1pPr>
          </a:lstStyle>
          <a:p>
            <a:pPr>
              <a:defRPr/>
            </a:pPr>
            <a:fld id="{38469852-ACBB-40E0-BF8C-10ED4CB14A39}" type="datetime1">
              <a:rPr lang="pl-PL"/>
              <a:pPr>
                <a:defRPr/>
              </a:pPr>
              <a:t>23.06.2017</a:t>
            </a:fld>
            <a:endParaRPr lang="pl-PL"/>
          </a:p>
        </p:txBody>
      </p:sp>
      <p:sp>
        <p:nvSpPr>
          <p:cNvPr id="8" name="Symbol zastępczy stopki 4"/>
          <p:cNvSpPr>
            <a:spLocks noGrp="1"/>
          </p:cNvSpPr>
          <p:nvPr>
            <p:ph type="ftr" sz="quarter" idx="11"/>
          </p:nvPr>
        </p:nvSpPr>
        <p:spPr>
          <a:xfrm>
            <a:off x="457200" y="6248400"/>
            <a:ext cx="5573713" cy="365125"/>
          </a:xfrm>
        </p:spPr>
        <p:txBody>
          <a:bodyPr/>
          <a:lstStyle>
            <a:lvl1pPr>
              <a:defRPr/>
            </a:lvl1pPr>
          </a:lstStyle>
          <a:p>
            <a:pPr>
              <a:defRPr/>
            </a:pPr>
            <a:r>
              <a:rPr lang="pl-PL"/>
              <a:t>Projekt jest współfinansowany ze środków Unii Europejskiej w ramach Europejskiego Funduszu Społecznego</a:t>
            </a:r>
          </a:p>
        </p:txBody>
      </p:sp>
      <p:sp>
        <p:nvSpPr>
          <p:cNvPr id="9" name="Symbol zastępczy numeru slajdu 5"/>
          <p:cNvSpPr>
            <a:spLocks noGrp="1"/>
          </p:cNvSpPr>
          <p:nvPr>
            <p:ph type="sldNum" sz="quarter" idx="12"/>
          </p:nvPr>
        </p:nvSpPr>
        <p:spPr>
          <a:xfrm rot="5400000">
            <a:off x="5989638" y="144462"/>
            <a:ext cx="533400" cy="244475"/>
          </a:xfrm>
        </p:spPr>
        <p:txBody>
          <a:bodyPr/>
          <a:lstStyle>
            <a:lvl1pPr>
              <a:defRPr/>
            </a:lvl1pPr>
          </a:lstStyle>
          <a:p>
            <a:pPr>
              <a:defRPr/>
            </a:pPr>
            <a:fld id="{9B6365F7-78B5-404E-A594-320C1975C7C3}"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lang="pl-PL" smtClean="0"/>
              <a:t>Kliknij, aby edytować styl</a:t>
            </a:r>
            <a:endParaRPr lang="en-US"/>
          </a:p>
        </p:txBody>
      </p:sp>
      <p:sp>
        <p:nvSpPr>
          <p:cNvPr id="8" name="Symbol zastępczy zawartości 7"/>
          <p:cNvSpPr>
            <a:spLocks noGrp="1"/>
          </p:cNvSpPr>
          <p:nvPr>
            <p:ph sz="quarter" idx="1"/>
          </p:nvPr>
        </p:nvSpPr>
        <p:spPr>
          <a:xfrm>
            <a:off x="612648" y="1600200"/>
            <a:ext cx="8153400" cy="4495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13"/>
          <p:cNvSpPr>
            <a:spLocks noGrp="1"/>
          </p:cNvSpPr>
          <p:nvPr>
            <p:ph type="dt" sz="half" idx="10"/>
          </p:nvPr>
        </p:nvSpPr>
        <p:spPr/>
        <p:txBody>
          <a:bodyPr/>
          <a:lstStyle>
            <a:lvl1pPr>
              <a:defRPr/>
            </a:lvl1pPr>
          </a:lstStyle>
          <a:p>
            <a:pPr>
              <a:defRPr/>
            </a:pPr>
            <a:fld id="{B2D00351-B46E-4EBE-B95C-E0E8EA474911}" type="datetime1">
              <a:rPr lang="pl-PL"/>
              <a:pPr>
                <a:defRPr/>
              </a:pPr>
              <a:t>23.06.2017</a:t>
            </a:fld>
            <a:endParaRPr lang="pl-PL"/>
          </a:p>
        </p:txBody>
      </p:sp>
      <p:sp>
        <p:nvSpPr>
          <p:cNvPr id="5" name="Symbol zastępczy stopki 2"/>
          <p:cNvSpPr>
            <a:spLocks noGrp="1"/>
          </p:cNvSpPr>
          <p:nvPr>
            <p:ph type="ftr" sz="quarter" idx="11"/>
          </p:nvPr>
        </p:nvSpPr>
        <p:spPr/>
        <p:txBody>
          <a:bodyPr/>
          <a:lstStyle>
            <a:lvl1pPr>
              <a:defRPr/>
            </a:lvl1pPr>
          </a:lstStyle>
          <a:p>
            <a:pPr>
              <a:defRPr/>
            </a:pPr>
            <a:r>
              <a:rPr lang="pl-PL"/>
              <a:t>Projekt jest współfinansowany ze środków Unii Europejskiej w ramach Europejskiego Funduszu Społecznego</a:t>
            </a:r>
          </a:p>
        </p:txBody>
      </p:sp>
      <p:sp>
        <p:nvSpPr>
          <p:cNvPr id="6" name="Symbol zastępczy numeru slajdu 22"/>
          <p:cNvSpPr>
            <a:spLocks noGrp="1"/>
          </p:cNvSpPr>
          <p:nvPr>
            <p:ph type="sldNum" sz="quarter" idx="12"/>
          </p:nvPr>
        </p:nvSpPr>
        <p:spPr/>
        <p:txBody>
          <a:bodyPr/>
          <a:lstStyle>
            <a:lvl1pPr>
              <a:defRPr/>
            </a:lvl1pPr>
          </a:lstStyle>
          <a:p>
            <a:pPr>
              <a:defRPr/>
            </a:pPr>
            <a:fld id="{E03DEABC-FD7F-40A9-9D8F-ED2B05319FC5}"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4" name="Prostokąt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Prostokąt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Prostokąt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Symbol zastępczy tekstu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smtClean="0"/>
              <a:t>Kliknij, aby edytować style wzorca tekstu</a:t>
            </a:r>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pl-PL" smtClean="0"/>
              <a:t>Kliknij, aby edytować styl</a:t>
            </a:r>
            <a:endParaRPr lang="en-US"/>
          </a:p>
        </p:txBody>
      </p:sp>
      <p:sp>
        <p:nvSpPr>
          <p:cNvPr id="7" name="Symbol zastępczy daty 11"/>
          <p:cNvSpPr>
            <a:spLocks noGrp="1"/>
          </p:cNvSpPr>
          <p:nvPr>
            <p:ph type="dt" sz="half" idx="10"/>
          </p:nvPr>
        </p:nvSpPr>
        <p:spPr/>
        <p:txBody>
          <a:bodyPr/>
          <a:lstStyle>
            <a:lvl1pPr>
              <a:defRPr/>
            </a:lvl1pPr>
          </a:lstStyle>
          <a:p>
            <a:pPr>
              <a:defRPr/>
            </a:pPr>
            <a:fld id="{B2A012ED-E6C8-4D44-9798-43359A7D47A4}" type="datetime1">
              <a:rPr lang="pl-PL"/>
              <a:pPr>
                <a:defRPr/>
              </a:pPr>
              <a:t>23.06.2017</a:t>
            </a:fld>
            <a:endParaRPr lang="pl-PL"/>
          </a:p>
        </p:txBody>
      </p:sp>
      <p:sp>
        <p:nvSpPr>
          <p:cNvPr id="8" name="Symbol zastępczy numeru slajdu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F9ECE334-165E-4C72-A012-B2E468E9BD27}" type="slidenum">
              <a:rPr lang="pl-PL"/>
              <a:pPr>
                <a:defRPr/>
              </a:pPr>
              <a:t>‹#›</a:t>
            </a:fld>
            <a:endParaRPr lang="pl-PL"/>
          </a:p>
        </p:txBody>
      </p:sp>
      <p:sp>
        <p:nvSpPr>
          <p:cNvPr id="9" name="Symbol zastępczy stopki 13"/>
          <p:cNvSpPr>
            <a:spLocks noGrp="1"/>
          </p:cNvSpPr>
          <p:nvPr>
            <p:ph type="ftr" sz="quarter" idx="12"/>
          </p:nvPr>
        </p:nvSpPr>
        <p:spPr/>
        <p:txBody>
          <a:bodyPr/>
          <a:lstStyle>
            <a:lvl1pPr>
              <a:defRPr/>
            </a:lvl1pPr>
          </a:lstStyle>
          <a:p>
            <a:pPr>
              <a:defRPr/>
            </a:pPr>
            <a:r>
              <a:rPr lang="pl-PL"/>
              <a:t>Projekt jest współfinansowany ze środków Unii Europejskiej w ramach Europejskiego Funduszu Społecznego</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9" name="Symbol zastępczy zawartości 8"/>
          <p:cNvSpPr>
            <a:spLocks noGrp="1"/>
          </p:cNvSpPr>
          <p:nvPr>
            <p:ph sz="quarter" idx="1"/>
          </p:nvPr>
        </p:nvSpPr>
        <p:spPr>
          <a:xfrm>
            <a:off x="609600" y="1589567"/>
            <a:ext cx="388620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Symbol zastępczy zawartości 10"/>
          <p:cNvSpPr>
            <a:spLocks noGrp="1"/>
          </p:cNvSpPr>
          <p:nvPr>
            <p:ph sz="quarter" idx="2"/>
          </p:nvPr>
        </p:nvSpPr>
        <p:spPr>
          <a:xfrm>
            <a:off x="4844901" y="1589567"/>
            <a:ext cx="388620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7"/>
          <p:cNvSpPr>
            <a:spLocks noGrp="1"/>
          </p:cNvSpPr>
          <p:nvPr>
            <p:ph type="dt" sz="half" idx="10"/>
          </p:nvPr>
        </p:nvSpPr>
        <p:spPr/>
        <p:txBody>
          <a:bodyPr rtlCol="0"/>
          <a:lstStyle>
            <a:lvl1pPr>
              <a:defRPr/>
            </a:lvl1pPr>
          </a:lstStyle>
          <a:p>
            <a:pPr>
              <a:defRPr/>
            </a:pPr>
            <a:fld id="{EAA478BE-2AA7-4029-A7F5-14CB54B75FDC}" type="datetime1">
              <a:rPr lang="pl-PL"/>
              <a:pPr>
                <a:defRPr/>
              </a:pPr>
              <a:t>23.06.2017</a:t>
            </a:fld>
            <a:endParaRPr lang="pl-PL"/>
          </a:p>
        </p:txBody>
      </p:sp>
      <p:sp>
        <p:nvSpPr>
          <p:cNvPr id="6" name="Symbol zastępczy numeru slajdu 9"/>
          <p:cNvSpPr>
            <a:spLocks noGrp="1"/>
          </p:cNvSpPr>
          <p:nvPr>
            <p:ph type="sldNum" sz="quarter" idx="11"/>
          </p:nvPr>
        </p:nvSpPr>
        <p:spPr/>
        <p:txBody>
          <a:bodyPr rtlCol="0"/>
          <a:lstStyle>
            <a:lvl1pPr>
              <a:defRPr/>
            </a:lvl1pPr>
          </a:lstStyle>
          <a:p>
            <a:pPr>
              <a:defRPr/>
            </a:pPr>
            <a:fld id="{28B5D0DE-D4E9-4055-A673-0FD2BD6D1EF2}" type="slidenum">
              <a:rPr lang="pl-PL"/>
              <a:pPr>
                <a:defRPr/>
              </a:pPr>
              <a:t>‹#›</a:t>
            </a:fld>
            <a:endParaRPr lang="pl-PL"/>
          </a:p>
        </p:txBody>
      </p:sp>
      <p:sp>
        <p:nvSpPr>
          <p:cNvPr id="7" name="Symbol zastępczy stopki 11"/>
          <p:cNvSpPr>
            <a:spLocks noGrp="1"/>
          </p:cNvSpPr>
          <p:nvPr>
            <p:ph type="ftr" sz="quarter" idx="12"/>
          </p:nvPr>
        </p:nvSpPr>
        <p:spPr/>
        <p:txBody>
          <a:bodyPr rtlCol="0"/>
          <a:lstStyle>
            <a:lvl1pPr>
              <a:defRPr/>
            </a:lvl1pPr>
          </a:lstStyle>
          <a:p>
            <a:pPr>
              <a:defRPr/>
            </a:pPr>
            <a:r>
              <a:rPr lang="pl-PL"/>
              <a:t>Projekt jest współfinansowany ze środków Unii Europejskiej w ramach Europejskiego Funduszu Społecznego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lstStyle>
            <a:lvl1pPr>
              <a:defRPr/>
            </a:lvl1pPr>
          </a:lstStyle>
          <a:p>
            <a:r>
              <a:rPr lang="pl-PL" smtClean="0"/>
              <a:t>Kliknij, aby edytować styl</a:t>
            </a:r>
            <a:endParaRPr lang="en-US"/>
          </a:p>
        </p:txBody>
      </p:sp>
      <p:sp>
        <p:nvSpPr>
          <p:cNvPr id="11" name="Symbol zastępczy zawartości 10"/>
          <p:cNvSpPr>
            <a:spLocks noGrp="1"/>
          </p:cNvSpPr>
          <p:nvPr>
            <p:ph sz="quarter" idx="2"/>
          </p:nvPr>
        </p:nvSpPr>
        <p:spPr>
          <a:xfrm>
            <a:off x="609600" y="2438400"/>
            <a:ext cx="3886200" cy="35814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3" name="Symbol zastępczy zawartości 12"/>
          <p:cNvSpPr>
            <a:spLocks noGrp="1"/>
          </p:cNvSpPr>
          <p:nvPr>
            <p:ph sz="quarter" idx="4"/>
          </p:nvPr>
        </p:nvSpPr>
        <p:spPr>
          <a:xfrm>
            <a:off x="4800600" y="2438400"/>
            <a:ext cx="3886200" cy="35814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pl-PL" smtClean="0"/>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pl-PL" smtClean="0"/>
              <a:t>Kliknij, aby edytować style wzorca tekstu</a:t>
            </a:r>
          </a:p>
        </p:txBody>
      </p:sp>
      <p:sp>
        <p:nvSpPr>
          <p:cNvPr id="7" name="Symbol zastępczy daty 9"/>
          <p:cNvSpPr>
            <a:spLocks noGrp="1"/>
          </p:cNvSpPr>
          <p:nvPr>
            <p:ph type="dt" sz="half" idx="10"/>
          </p:nvPr>
        </p:nvSpPr>
        <p:spPr/>
        <p:txBody>
          <a:bodyPr rtlCol="0"/>
          <a:lstStyle>
            <a:lvl1pPr>
              <a:defRPr/>
            </a:lvl1pPr>
          </a:lstStyle>
          <a:p>
            <a:pPr>
              <a:defRPr/>
            </a:pPr>
            <a:fld id="{92046250-BDBC-4E98-90AC-4DA10465333A}" type="datetime1">
              <a:rPr lang="pl-PL"/>
              <a:pPr>
                <a:defRPr/>
              </a:pPr>
              <a:t>23.06.2017</a:t>
            </a:fld>
            <a:endParaRPr lang="pl-PL"/>
          </a:p>
        </p:txBody>
      </p:sp>
      <p:sp>
        <p:nvSpPr>
          <p:cNvPr id="8" name="Symbol zastępczy numeru slajdu 11"/>
          <p:cNvSpPr>
            <a:spLocks noGrp="1"/>
          </p:cNvSpPr>
          <p:nvPr>
            <p:ph type="sldNum" sz="quarter" idx="11"/>
          </p:nvPr>
        </p:nvSpPr>
        <p:spPr/>
        <p:txBody>
          <a:bodyPr rtlCol="0"/>
          <a:lstStyle>
            <a:lvl1pPr>
              <a:defRPr/>
            </a:lvl1pPr>
          </a:lstStyle>
          <a:p>
            <a:pPr>
              <a:defRPr/>
            </a:pPr>
            <a:fld id="{4CCBCF35-8681-4321-B623-2F2084D5DE6E}" type="slidenum">
              <a:rPr lang="pl-PL"/>
              <a:pPr>
                <a:defRPr/>
              </a:pPr>
              <a:t>‹#›</a:t>
            </a:fld>
            <a:endParaRPr lang="pl-PL"/>
          </a:p>
        </p:txBody>
      </p:sp>
      <p:sp>
        <p:nvSpPr>
          <p:cNvPr id="9" name="Symbol zastępczy stopki 13"/>
          <p:cNvSpPr>
            <a:spLocks noGrp="1"/>
          </p:cNvSpPr>
          <p:nvPr>
            <p:ph type="ftr" sz="quarter" idx="12"/>
          </p:nvPr>
        </p:nvSpPr>
        <p:spPr/>
        <p:txBody>
          <a:bodyPr rtlCol="0"/>
          <a:lstStyle>
            <a:lvl1pPr>
              <a:defRPr/>
            </a:lvl1pPr>
          </a:lstStyle>
          <a:p>
            <a:pPr>
              <a:defRPr/>
            </a:pPr>
            <a:r>
              <a:rPr lang="pl-PL"/>
              <a:t>Projekt jest współfinansowany ze środków Unii Europejskiej w ramach Europejskiego Funduszu Społecznego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13"/>
          <p:cNvSpPr>
            <a:spLocks noGrp="1"/>
          </p:cNvSpPr>
          <p:nvPr>
            <p:ph type="dt" sz="half" idx="10"/>
          </p:nvPr>
        </p:nvSpPr>
        <p:spPr/>
        <p:txBody>
          <a:bodyPr/>
          <a:lstStyle>
            <a:lvl1pPr>
              <a:defRPr/>
            </a:lvl1pPr>
          </a:lstStyle>
          <a:p>
            <a:pPr>
              <a:defRPr/>
            </a:pPr>
            <a:fld id="{A3B075D1-D007-4BF5-8B50-F64A199E37FB}" type="datetime1">
              <a:rPr lang="pl-PL"/>
              <a:pPr>
                <a:defRPr/>
              </a:pPr>
              <a:t>23.06.2017</a:t>
            </a:fld>
            <a:endParaRPr lang="pl-PL"/>
          </a:p>
        </p:txBody>
      </p:sp>
      <p:sp>
        <p:nvSpPr>
          <p:cNvPr id="4" name="Symbol zastępczy stopki 2"/>
          <p:cNvSpPr>
            <a:spLocks noGrp="1"/>
          </p:cNvSpPr>
          <p:nvPr>
            <p:ph type="ftr" sz="quarter" idx="11"/>
          </p:nvPr>
        </p:nvSpPr>
        <p:spPr/>
        <p:txBody>
          <a:bodyPr/>
          <a:lstStyle>
            <a:lvl1pPr>
              <a:defRPr/>
            </a:lvl1pPr>
          </a:lstStyle>
          <a:p>
            <a:pPr>
              <a:defRPr/>
            </a:pPr>
            <a:r>
              <a:rPr lang="pl-PL"/>
              <a:t>Projekt jest współfinansowany ze środków Unii Europejskiej w ramach Europejskiego Funduszu Społecznego</a:t>
            </a:r>
          </a:p>
        </p:txBody>
      </p:sp>
      <p:sp>
        <p:nvSpPr>
          <p:cNvPr id="5" name="Symbol zastępczy numeru slajdu 22"/>
          <p:cNvSpPr>
            <a:spLocks noGrp="1"/>
          </p:cNvSpPr>
          <p:nvPr>
            <p:ph type="sldNum" sz="quarter" idx="12"/>
          </p:nvPr>
        </p:nvSpPr>
        <p:spPr/>
        <p:txBody>
          <a:bodyPr/>
          <a:lstStyle>
            <a:lvl1pPr>
              <a:defRPr/>
            </a:lvl1pPr>
          </a:lstStyle>
          <a:p>
            <a:pPr>
              <a:defRPr/>
            </a:pPr>
            <a:fld id="{0A3BAC81-B355-4563-AB51-69DB9E5058BB}"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pPr>
              <a:defRPr/>
            </a:pPr>
            <a:fld id="{88A63ACB-58EC-4CCF-8B9E-42A23F090C32}" type="datetime1">
              <a:rPr lang="pl-PL"/>
              <a:pPr>
                <a:defRPr/>
              </a:pPr>
              <a:t>23.06.2017</a:t>
            </a:fld>
            <a:endParaRPr lang="pl-PL"/>
          </a:p>
        </p:txBody>
      </p:sp>
      <p:sp>
        <p:nvSpPr>
          <p:cNvPr id="3" name="Symbol zastępczy stopki 2"/>
          <p:cNvSpPr>
            <a:spLocks noGrp="1"/>
          </p:cNvSpPr>
          <p:nvPr>
            <p:ph type="ftr" sz="quarter" idx="11"/>
          </p:nvPr>
        </p:nvSpPr>
        <p:spPr/>
        <p:txBody>
          <a:bodyPr/>
          <a:lstStyle>
            <a:lvl1pPr>
              <a:defRPr/>
            </a:lvl1pPr>
          </a:lstStyle>
          <a:p>
            <a:pPr>
              <a:defRPr/>
            </a:pPr>
            <a:r>
              <a:rPr lang="pl-PL"/>
              <a:t>Projekt jest współfinansowany ze środków Unii Europejskiej w ramach Europejskiego Funduszu Społecznego</a:t>
            </a:r>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7FB960A5-CFB2-4AD9-83F5-83EF4B1BED50}"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lstStyle>
            <a:lvl1pPr algn="l">
              <a:buNone/>
              <a:defRPr sz="4400" b="0"/>
            </a:lvl1pPr>
          </a:lstStyle>
          <a:p>
            <a:r>
              <a:rPr lang="pl-PL" smtClean="0"/>
              <a:t>Kliknij, aby edytować styl</a:t>
            </a:r>
            <a:endParaRPr lang="en-US"/>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pl-PL" smtClean="0"/>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stopki 2"/>
          <p:cNvSpPr>
            <a:spLocks noGrp="1"/>
          </p:cNvSpPr>
          <p:nvPr>
            <p:ph type="ftr" sz="quarter" idx="11"/>
          </p:nvPr>
        </p:nvSpPr>
        <p:spPr>
          <a:xfrm>
            <a:off x="971600" y="6309320"/>
            <a:ext cx="7560840" cy="365125"/>
          </a:xfrm>
        </p:spPr>
        <p:txBody>
          <a:bodyPr/>
          <a:lstStyle>
            <a:lvl1pPr>
              <a:defRPr sz="1200"/>
            </a:lvl1pPr>
          </a:lstStyle>
          <a:p>
            <a:pPr>
              <a:defRPr/>
            </a:pPr>
            <a:r>
              <a:rPr lang="pl-PL" dirty="0" smtClean="0"/>
              <a:t>Projekt jest współfinansowany ze środków Unii Europejskiej w ramach Europejskiego Funduszu Społecznego</a:t>
            </a:r>
            <a:endParaRPr lang="pl-PL" dirty="0"/>
          </a:p>
        </p:txBody>
      </p:sp>
      <p:sp>
        <p:nvSpPr>
          <p:cNvPr id="7" name="Symbol zastępczy numeru slajdu 22"/>
          <p:cNvSpPr>
            <a:spLocks noGrp="1"/>
          </p:cNvSpPr>
          <p:nvPr>
            <p:ph type="sldNum" sz="quarter" idx="12"/>
          </p:nvPr>
        </p:nvSpPr>
        <p:spPr/>
        <p:txBody>
          <a:bodyPr/>
          <a:lstStyle>
            <a:lvl1pPr>
              <a:defRPr/>
            </a:lvl1pPr>
          </a:lstStyle>
          <a:p>
            <a:pPr>
              <a:defRPr/>
            </a:pPr>
            <a:fld id="{200E0C91-301F-4645-B53E-1A4DE52D398B}"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5" name="Prostokąt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Prostokąt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Prostokąt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Prostokąt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pl-PL" smtClean="0"/>
              <a:t>Kliknij, aby edytować style wzorca tekstu</a:t>
            </a:r>
          </a:p>
        </p:txBody>
      </p:sp>
      <p:sp>
        <p:nvSpPr>
          <p:cNvPr id="2" name="Tytuł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pl-PL" smtClean="0"/>
              <a:t>Kliknij, aby edytować styl</a:t>
            </a:r>
            <a:endParaRPr lang="en-US"/>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pl-PL" noProof="0" smtClean="0"/>
              <a:t>Kliknij ikonę, aby dodać obraz</a:t>
            </a:r>
            <a:endParaRPr lang="en-US" noProof="0" dirty="0"/>
          </a:p>
        </p:txBody>
      </p:sp>
      <p:sp>
        <p:nvSpPr>
          <p:cNvPr id="9" name="Symbol zastępczy daty 11"/>
          <p:cNvSpPr>
            <a:spLocks noGrp="1"/>
          </p:cNvSpPr>
          <p:nvPr>
            <p:ph type="dt" sz="half" idx="10"/>
          </p:nvPr>
        </p:nvSpPr>
        <p:spPr>
          <a:xfrm>
            <a:off x="6248400" y="6248400"/>
            <a:ext cx="2667000" cy="365125"/>
          </a:xfrm>
        </p:spPr>
        <p:txBody>
          <a:bodyPr rtlCol="0"/>
          <a:lstStyle>
            <a:lvl1pPr>
              <a:defRPr/>
            </a:lvl1pPr>
          </a:lstStyle>
          <a:p>
            <a:pPr>
              <a:defRPr/>
            </a:pPr>
            <a:fld id="{5137D753-F109-4A3B-928B-E2E2B21A853E}" type="datetime1">
              <a:rPr lang="pl-PL"/>
              <a:pPr>
                <a:defRPr/>
              </a:pPr>
              <a:t>23.06.2017</a:t>
            </a:fld>
            <a:endParaRPr lang="pl-PL"/>
          </a:p>
        </p:txBody>
      </p:sp>
      <p:sp>
        <p:nvSpPr>
          <p:cNvPr id="10" name="Symbol zastępczy numeru slajdu 12"/>
          <p:cNvSpPr>
            <a:spLocks noGrp="1"/>
          </p:cNvSpPr>
          <p:nvPr>
            <p:ph type="sldNum" sz="quarter" idx="11"/>
          </p:nvPr>
        </p:nvSpPr>
        <p:spPr>
          <a:xfrm>
            <a:off x="0" y="4667250"/>
            <a:ext cx="1447800" cy="663575"/>
          </a:xfrm>
        </p:spPr>
        <p:txBody>
          <a:bodyPr rtlCol="0"/>
          <a:lstStyle>
            <a:lvl1pPr>
              <a:defRPr sz="2800"/>
            </a:lvl1pPr>
          </a:lstStyle>
          <a:p>
            <a:pPr>
              <a:defRPr/>
            </a:pPr>
            <a:fld id="{EB0C1102-382A-4AAA-A8C7-3CC7814D4289}" type="slidenum">
              <a:rPr lang="pl-PL"/>
              <a:pPr>
                <a:defRPr/>
              </a:pPr>
              <a:t>‹#›</a:t>
            </a:fld>
            <a:endParaRPr lang="pl-PL"/>
          </a:p>
        </p:txBody>
      </p:sp>
      <p:sp>
        <p:nvSpPr>
          <p:cNvPr id="11" name="Symbol zastępczy stopki 13"/>
          <p:cNvSpPr>
            <a:spLocks noGrp="1"/>
          </p:cNvSpPr>
          <p:nvPr>
            <p:ph type="ftr" sz="quarter" idx="12"/>
          </p:nvPr>
        </p:nvSpPr>
        <p:spPr>
          <a:xfrm>
            <a:off x="1600200" y="6248400"/>
            <a:ext cx="4572000" cy="365125"/>
          </a:xfrm>
        </p:spPr>
        <p:txBody>
          <a:bodyPr rtlCol="0"/>
          <a:lstStyle>
            <a:lvl1pPr>
              <a:defRPr/>
            </a:lvl1pPr>
          </a:lstStyle>
          <a:p>
            <a:pPr>
              <a:defRPr/>
            </a:pPr>
            <a:r>
              <a:rPr lang="pl-PL"/>
              <a:t>Projekt jest współfinansowany ze środków Unii Europejskiej w ramach Europejskiego Funduszu Społecznego</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endParaRPr lang="en-US" smtClean="0"/>
          </a:p>
        </p:txBody>
      </p:sp>
      <p:sp>
        <p:nvSpPr>
          <p:cNvPr id="1027" name="Symbol zastępczy tekstu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charset="0"/>
              </a:defRPr>
            </a:lvl1pPr>
          </a:lstStyle>
          <a:p>
            <a:pPr>
              <a:defRPr/>
            </a:pPr>
            <a:fld id="{B57ABD8A-0736-4374-BE5D-0B4D8BC1EA1B}" type="datetime1">
              <a:rPr lang="pl-PL"/>
              <a:pPr>
                <a:defRPr/>
              </a:pPr>
              <a:t>23.06.2017</a:t>
            </a:fld>
            <a:endParaRPr lang="pl-PL"/>
          </a:p>
        </p:txBody>
      </p:sp>
      <p:sp>
        <p:nvSpPr>
          <p:cNvPr id="3" name="Symbol zastępczy stopki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charset="0"/>
              </a:defRPr>
            </a:lvl1pPr>
          </a:lstStyle>
          <a:p>
            <a:pPr>
              <a:defRPr/>
            </a:pPr>
            <a:r>
              <a:rPr lang="pl-PL"/>
              <a:t>Projekt jest współfinansowany ze środków Unii Europejskiej w ramach Europejskiego Funduszu Społecznego</a:t>
            </a:r>
          </a:p>
        </p:txBody>
      </p:sp>
      <p:sp>
        <p:nvSpPr>
          <p:cNvPr id="7" name="Prostokąt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Prostokąt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Prostokąt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ymbol zastępczy numeru slajdu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charset="0"/>
              </a:defRPr>
            </a:lvl1pPr>
          </a:lstStyle>
          <a:p>
            <a:pPr>
              <a:defRPr/>
            </a:pPr>
            <a:fld id="{3D0A0BEE-5BB0-4E68-B809-74A211CB3BB5}"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876" r:id="rId1"/>
    <p:sldLayoutId id="2147483872" r:id="rId2"/>
    <p:sldLayoutId id="2147483877" r:id="rId3"/>
    <p:sldLayoutId id="2147483878" r:id="rId4"/>
    <p:sldLayoutId id="2147483879" r:id="rId5"/>
    <p:sldLayoutId id="2147483873" r:id="rId6"/>
    <p:sldLayoutId id="2147483880" r:id="rId7"/>
    <p:sldLayoutId id="2147483874" r:id="rId8"/>
    <p:sldLayoutId id="2147483881" r:id="rId9"/>
    <p:sldLayoutId id="2147483875" r:id="rId10"/>
    <p:sldLayoutId id="2147483882" r:id="rId11"/>
  </p:sldLayoutIdLst>
  <p:hf sldNum="0"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18"/>
        </a:defRPr>
      </a:lvl2pPr>
      <a:lvl3pPr algn="l" rtl="0" eaLnBrk="0" fontAlgn="base" hangingPunct="0">
        <a:spcBef>
          <a:spcPct val="0"/>
        </a:spcBef>
        <a:spcAft>
          <a:spcPct val="0"/>
        </a:spcAft>
        <a:defRPr sz="4400">
          <a:solidFill>
            <a:schemeClr val="tx2"/>
          </a:solidFill>
          <a:latin typeface="Tw Cen MT" pitchFamily="34" charset="-18"/>
        </a:defRPr>
      </a:lvl3pPr>
      <a:lvl4pPr algn="l" rtl="0" eaLnBrk="0" fontAlgn="base" hangingPunct="0">
        <a:spcBef>
          <a:spcPct val="0"/>
        </a:spcBef>
        <a:spcAft>
          <a:spcPct val="0"/>
        </a:spcAft>
        <a:defRPr sz="4400">
          <a:solidFill>
            <a:schemeClr val="tx2"/>
          </a:solidFill>
          <a:latin typeface="Tw Cen MT" pitchFamily="34" charset="-18"/>
        </a:defRPr>
      </a:lvl4pPr>
      <a:lvl5pPr algn="l" rtl="0" eaLnBrk="0" fontAlgn="base" hangingPunct="0">
        <a:spcBef>
          <a:spcPct val="0"/>
        </a:spcBef>
        <a:spcAft>
          <a:spcPct val="0"/>
        </a:spcAft>
        <a:defRPr sz="4400">
          <a:solidFill>
            <a:schemeClr val="tx2"/>
          </a:solidFill>
          <a:latin typeface="Tw Cen MT" pitchFamily="34" charset="-18"/>
        </a:defRPr>
      </a:lvl5pPr>
      <a:lvl6pPr marL="457200" algn="l" rtl="0" fontAlgn="base">
        <a:spcBef>
          <a:spcPct val="0"/>
        </a:spcBef>
        <a:spcAft>
          <a:spcPct val="0"/>
        </a:spcAft>
        <a:defRPr sz="4400">
          <a:solidFill>
            <a:schemeClr val="tx2"/>
          </a:solidFill>
          <a:latin typeface="Tw Cen MT" pitchFamily="34" charset="-18"/>
        </a:defRPr>
      </a:lvl6pPr>
      <a:lvl7pPr marL="914400" algn="l" rtl="0" fontAlgn="base">
        <a:spcBef>
          <a:spcPct val="0"/>
        </a:spcBef>
        <a:spcAft>
          <a:spcPct val="0"/>
        </a:spcAft>
        <a:defRPr sz="4400">
          <a:solidFill>
            <a:schemeClr val="tx2"/>
          </a:solidFill>
          <a:latin typeface="Tw Cen MT" pitchFamily="34" charset="-18"/>
        </a:defRPr>
      </a:lvl7pPr>
      <a:lvl8pPr marL="1371600" algn="l" rtl="0" fontAlgn="base">
        <a:spcBef>
          <a:spcPct val="0"/>
        </a:spcBef>
        <a:spcAft>
          <a:spcPct val="0"/>
        </a:spcAft>
        <a:defRPr sz="4400">
          <a:solidFill>
            <a:schemeClr val="tx2"/>
          </a:solidFill>
          <a:latin typeface="Tw Cen MT" pitchFamily="34" charset="-18"/>
        </a:defRPr>
      </a:lvl8pPr>
      <a:lvl9pPr marL="1828800" algn="l" rtl="0" fontAlgn="base">
        <a:spcBef>
          <a:spcPct val="0"/>
        </a:spcBef>
        <a:spcAft>
          <a:spcPct val="0"/>
        </a:spcAft>
        <a:defRPr sz="4400">
          <a:solidFill>
            <a:schemeClr val="tx2"/>
          </a:solidFill>
          <a:latin typeface="Tw Cen MT" pitchFamily="34" charset="-18"/>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4313" y="5072063"/>
            <a:ext cx="8715375" cy="1285875"/>
          </a:xfrm>
        </p:spPr>
        <p:txBody>
          <a:bodyPr/>
          <a:lstStyle/>
          <a:p>
            <a:pPr algn="r" eaLnBrk="1" hangingPunct="1">
              <a:defRPr/>
            </a:pPr>
            <a:r>
              <a:rPr lang="pl-PL" sz="3600" b="1" dirty="0" smtClean="0"/>
              <a:t/>
            </a:r>
            <a:br>
              <a:rPr lang="pl-PL" sz="3600" b="1" dirty="0" smtClean="0"/>
            </a:br>
            <a:r>
              <a:rPr lang="pl-PL" b="1" dirty="0" smtClean="0"/>
              <a:t/>
            </a:r>
            <a:br>
              <a:rPr lang="pl-PL" b="1" dirty="0" smtClean="0"/>
            </a:br>
            <a:r>
              <a:rPr lang="pl-PL" dirty="0" smtClean="0"/>
              <a:t/>
            </a:r>
            <a:br>
              <a:rPr lang="pl-PL" dirty="0" smtClean="0"/>
            </a:br>
            <a:endParaRPr lang="pl-PL" dirty="0"/>
          </a:p>
        </p:txBody>
      </p:sp>
      <p:sp>
        <p:nvSpPr>
          <p:cNvPr id="3" name="Podtytuł 2"/>
          <p:cNvSpPr>
            <a:spLocks noGrp="1"/>
          </p:cNvSpPr>
          <p:nvPr>
            <p:ph type="subTitle" idx="1"/>
          </p:nvPr>
        </p:nvSpPr>
        <p:spPr>
          <a:xfrm>
            <a:off x="2438400" y="6093296"/>
            <a:ext cx="6705600" cy="663575"/>
          </a:xfrm>
        </p:spPr>
        <p:txBody>
          <a:bodyPr>
            <a:normAutofit fontScale="77500" lnSpcReduction="20000"/>
          </a:bodyPr>
          <a:lstStyle/>
          <a:p>
            <a:pPr algn="ctr" eaLnBrk="1" hangingPunct="1">
              <a:defRPr/>
            </a:pPr>
            <a:r>
              <a:rPr lang="pl-PL" sz="2800" b="1" dirty="0" smtClean="0"/>
              <a:t>Wyższa Szkoła Finansów i Zarządzania </a:t>
            </a:r>
            <a:br>
              <a:rPr lang="pl-PL" sz="2800" b="1" dirty="0" smtClean="0"/>
            </a:br>
            <a:r>
              <a:rPr lang="pl-PL" sz="2800" b="1" dirty="0" smtClean="0"/>
              <a:t>w Warszawie</a:t>
            </a:r>
            <a:endParaRPr lang="pl-PL" sz="2800" dirty="0" smtClean="0"/>
          </a:p>
        </p:txBody>
      </p:sp>
      <p:sp>
        <p:nvSpPr>
          <p:cNvPr id="6" name="Prostokąt 5"/>
          <p:cNvSpPr/>
          <p:nvPr/>
        </p:nvSpPr>
        <p:spPr>
          <a:xfrm>
            <a:off x="0" y="0"/>
            <a:ext cx="9144000" cy="11430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pl-PL"/>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7" y="258747"/>
            <a:ext cx="8606161" cy="667202"/>
          </a:xfrm>
          <a:prstGeom prst="rect">
            <a:avLst/>
          </a:prstGeom>
        </p:spPr>
      </p:pic>
      <p:sp>
        <p:nvSpPr>
          <p:cNvPr id="4" name="Prostokąt 3"/>
          <p:cNvSpPr/>
          <p:nvPr/>
        </p:nvSpPr>
        <p:spPr>
          <a:xfrm>
            <a:off x="395536" y="4797152"/>
            <a:ext cx="8136904" cy="1169551"/>
          </a:xfrm>
          <a:prstGeom prst="rect">
            <a:avLst/>
          </a:prstGeom>
        </p:spPr>
        <p:txBody>
          <a:bodyPr wrap="square">
            <a:spAutoFit/>
          </a:bodyPr>
          <a:lstStyle/>
          <a:p>
            <a:pPr algn="just">
              <a:spcBef>
                <a:spcPts val="600"/>
              </a:spcBef>
            </a:pPr>
            <a:r>
              <a:rPr lang="pl-PL" sz="1100" b="1" dirty="0">
                <a:latin typeface="Arial"/>
                <a:cs typeface="Arial"/>
              </a:rPr>
              <a:t>a</a:t>
            </a:r>
            <a:r>
              <a:rPr lang="pl-PL" sz="1100" b="1" dirty="0" smtClean="0">
                <a:latin typeface="Arial"/>
                <a:cs typeface="Arial"/>
              </a:rPr>
              <a:t>dw. Maciej </a:t>
            </a:r>
            <a:r>
              <a:rPr lang="pl-PL" sz="1100" b="1" dirty="0" err="1">
                <a:latin typeface="Arial"/>
                <a:cs typeface="Arial"/>
              </a:rPr>
              <a:t>Geromin</a:t>
            </a:r>
            <a:r>
              <a:rPr lang="pl-PL" sz="1100" b="1" dirty="0">
                <a:latin typeface="Arial"/>
                <a:cs typeface="Arial"/>
              </a:rPr>
              <a:t> </a:t>
            </a:r>
            <a:r>
              <a:rPr lang="pl-PL" sz="1100" dirty="0">
                <a:latin typeface="Arial"/>
                <a:cs typeface="Arial"/>
              </a:rPr>
              <a:t>– Sekcja Prawa Upadłościowego </a:t>
            </a:r>
            <a:r>
              <a:rPr lang="pl-PL" sz="1100" dirty="0" smtClean="0">
                <a:latin typeface="Arial"/>
                <a:cs typeface="Arial"/>
              </a:rPr>
              <a:t>Instytutu </a:t>
            </a:r>
            <a:r>
              <a:rPr lang="pl-PL" sz="1100" dirty="0" err="1" smtClean="0">
                <a:latin typeface="Arial"/>
                <a:cs typeface="Arial"/>
              </a:rPr>
              <a:t>Allerhanda</a:t>
            </a:r>
            <a:r>
              <a:rPr lang="pl-PL" sz="1100" dirty="0" smtClean="0">
                <a:latin typeface="Arial"/>
                <a:cs typeface="Arial"/>
              </a:rPr>
              <a:t> w Krakowie </a:t>
            </a:r>
            <a:r>
              <a:rPr lang="pl-PL" sz="1100" dirty="0">
                <a:latin typeface="Arial"/>
                <a:cs typeface="Arial"/>
              </a:rPr>
              <a:t>Członek Zespołu Ministra </a:t>
            </a:r>
            <a:r>
              <a:rPr lang="pl-PL" sz="1100" dirty="0" smtClean="0">
                <a:latin typeface="Arial"/>
                <a:cs typeface="Arial"/>
              </a:rPr>
              <a:t>Sprawiedliwości </a:t>
            </a:r>
            <a:r>
              <a:rPr lang="pl-PL" sz="1100" dirty="0">
                <a:latin typeface="Arial"/>
                <a:cs typeface="Arial"/>
              </a:rPr>
              <a:t>ds. Nowelizacji Prawa upadłościowego i naprawczego.</a:t>
            </a:r>
          </a:p>
          <a:p>
            <a:pPr algn="just">
              <a:spcBef>
                <a:spcPts val="600"/>
              </a:spcBef>
            </a:pPr>
            <a:endParaRPr lang="pl-PL" sz="1100" dirty="0">
              <a:latin typeface="Arial"/>
              <a:cs typeface="Arial"/>
            </a:endParaRPr>
          </a:p>
          <a:p>
            <a:pPr algn="just">
              <a:spcBef>
                <a:spcPts val="600"/>
              </a:spcBef>
            </a:pPr>
            <a:r>
              <a:rPr lang="pl-PL" sz="1100" b="1" dirty="0">
                <a:latin typeface="Arial"/>
                <a:cs typeface="Arial"/>
              </a:rPr>
              <a:t>Telefon: 	</a:t>
            </a:r>
            <a:r>
              <a:rPr lang="pl-PL" sz="1100" dirty="0">
                <a:latin typeface="Arial"/>
                <a:cs typeface="Arial"/>
              </a:rPr>
              <a:t>+48 502 622 117</a:t>
            </a:r>
            <a:r>
              <a:rPr lang="pl-PL" sz="1100" b="1" dirty="0">
                <a:latin typeface="Arial"/>
                <a:cs typeface="Arial"/>
              </a:rPr>
              <a:t> </a:t>
            </a:r>
          </a:p>
          <a:p>
            <a:pPr algn="just">
              <a:spcBef>
                <a:spcPts val="600"/>
              </a:spcBef>
            </a:pPr>
            <a:r>
              <a:rPr lang="pl-PL" sz="1100" b="1" dirty="0">
                <a:latin typeface="Arial"/>
                <a:cs typeface="Arial"/>
              </a:rPr>
              <a:t>E-mail: 	</a:t>
            </a:r>
            <a:r>
              <a:rPr lang="pl-PL" sz="1100" dirty="0" err="1" smtClean="0">
                <a:latin typeface="Arial"/>
                <a:cs typeface="Arial"/>
              </a:rPr>
              <a:t>geromin</a:t>
            </a:r>
            <a:r>
              <a:rPr lang="pl-PL" sz="1100" dirty="0" err="1">
                <a:latin typeface="Arial"/>
                <a:cs typeface="Arial"/>
              </a:rPr>
              <a:t>@allerhand.pl</a:t>
            </a:r>
            <a:endParaRPr lang="pl-PL" sz="1100" dirty="0">
              <a:latin typeface="Arial"/>
              <a:cs typeface="Arial"/>
            </a:endParaRPr>
          </a:p>
        </p:txBody>
      </p:sp>
      <p:sp>
        <p:nvSpPr>
          <p:cNvPr id="7" name="Prostokąt 6"/>
          <p:cNvSpPr/>
          <p:nvPr/>
        </p:nvSpPr>
        <p:spPr>
          <a:xfrm>
            <a:off x="467544" y="1859341"/>
            <a:ext cx="7776864" cy="2577771"/>
          </a:xfrm>
          <a:prstGeom prst="rect">
            <a:avLst/>
          </a:prstGeom>
        </p:spPr>
        <p:txBody>
          <a:bodyPr wrap="square">
            <a:spAutoFit/>
          </a:bodyPr>
          <a:lstStyle/>
          <a:p>
            <a:pPr algn="ctr"/>
            <a:r>
              <a:rPr lang="pl-PL" b="1" i="1" dirty="0"/>
              <a:t>„Prawo restrukturyzacyjne” </a:t>
            </a:r>
            <a:r>
              <a:rPr lang="pl-PL" b="1" dirty="0"/>
              <a:t>(warsztaty)</a:t>
            </a:r>
            <a:endParaRPr lang="pl-PL" dirty="0"/>
          </a:p>
          <a:p>
            <a:pPr algn="ctr"/>
            <a:r>
              <a:rPr lang="pl-PL" dirty="0"/>
              <a:t> </a:t>
            </a:r>
          </a:p>
          <a:p>
            <a:pPr algn="ctr"/>
            <a:r>
              <a:rPr lang="pl-PL" dirty="0"/>
              <a:t> </a:t>
            </a:r>
          </a:p>
          <a:p>
            <a:pPr algn="ctr"/>
            <a:r>
              <a:rPr lang="pl-PL" dirty="0"/>
              <a:t> </a:t>
            </a:r>
          </a:p>
          <a:p>
            <a:pPr algn="ctr"/>
            <a:r>
              <a:rPr lang="pl-PL" dirty="0"/>
              <a:t> </a:t>
            </a:r>
          </a:p>
          <a:p>
            <a:pPr algn="ctr"/>
            <a:r>
              <a:rPr lang="pl-PL" dirty="0"/>
              <a:t>w projekcie</a:t>
            </a:r>
          </a:p>
          <a:p>
            <a:pPr algn="ctr"/>
            <a:r>
              <a:rPr lang="pl-PL" dirty="0"/>
              <a:t>„Studia podyplomowe dla pracowników wymiaru sprawiedliwości – Prawo restrukturyzacyjne, upadłościowe i finansowe”</a:t>
            </a:r>
          </a:p>
          <a:p>
            <a:r>
              <a:rPr lang="pl-PL"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3529883887"/>
              </p:ext>
            </p:extLst>
          </p:nvPr>
        </p:nvGraphicFramePr>
        <p:xfrm>
          <a:off x="467544" y="1268760"/>
          <a:ext cx="8229600" cy="5269883"/>
        </p:xfrm>
        <a:graphic>
          <a:graphicData uri="http://schemas.openxmlformats.org/drawingml/2006/table">
            <a:tbl>
              <a:tblPr firstRow="1" bandRow="1">
                <a:tableStyleId>{5C22544A-7EE6-4342-B048-85BDC9FD1C3A}</a:tableStyleId>
              </a:tblPr>
              <a:tblGrid>
                <a:gridCol w="4176464">
                  <a:extLst>
                    <a:ext uri="{9D8B030D-6E8A-4147-A177-3AD203B41FA5}">
                      <a16:colId xmlns:a16="http://schemas.microsoft.com/office/drawing/2014/main" val="20000"/>
                    </a:ext>
                  </a:extLst>
                </a:gridCol>
                <a:gridCol w="4053136">
                  <a:extLst>
                    <a:ext uri="{9D8B030D-6E8A-4147-A177-3AD203B41FA5}">
                      <a16:colId xmlns:a16="http://schemas.microsoft.com/office/drawing/2014/main" val="20001"/>
                    </a:ext>
                  </a:extLst>
                </a:gridCol>
              </a:tblGrid>
              <a:tr h="310765">
                <a:tc>
                  <a:txBody>
                    <a:bodyPr/>
                    <a:lstStyle/>
                    <a:p>
                      <a:r>
                        <a:rPr lang="pl-PL" sz="1600" dirty="0" smtClean="0">
                          <a:latin typeface="Arial" panose="020B0604020202020204" pitchFamily="34" charset="0"/>
                          <a:cs typeface="Arial" panose="020B0604020202020204" pitchFamily="34" charset="0"/>
                        </a:rPr>
                        <a:t>Prawo restrukturyzacyjne</a:t>
                      </a:r>
                      <a:endParaRPr lang="pl-PL" sz="1600" dirty="0">
                        <a:latin typeface="Arial" panose="020B0604020202020204" pitchFamily="34" charset="0"/>
                        <a:cs typeface="Arial" panose="020B0604020202020204" pitchFamily="34" charset="0"/>
                      </a:endParaRPr>
                    </a:p>
                  </a:txBody>
                  <a:tcPr/>
                </a:tc>
                <a:tc>
                  <a:txBody>
                    <a:bodyPr/>
                    <a:lstStyle/>
                    <a:p>
                      <a:r>
                        <a:rPr lang="pl-PL" dirty="0" smtClean="0">
                          <a:latin typeface="Arial" panose="020B0604020202020204" pitchFamily="34" charset="0"/>
                          <a:cs typeface="Arial" panose="020B0604020202020204" pitchFamily="34" charset="0"/>
                        </a:rPr>
                        <a:t>Prawo upadłościowe</a:t>
                      </a:r>
                      <a:endParaRPr lang="pl-PL"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4904123">
                <a:tc>
                  <a:txBody>
                    <a:bodyPr/>
                    <a:lstStyle/>
                    <a:p>
                      <a:r>
                        <a:rPr lang="pl-PL" sz="1600" dirty="0" smtClean="0">
                          <a:latin typeface="Arial" panose="020B0604020202020204" pitchFamily="34" charset="0"/>
                          <a:cs typeface="Arial" panose="020B0604020202020204" pitchFamily="34" charset="0"/>
                        </a:rPr>
                        <a:t>Art. 12.4. Jeżeli przejęcie wniosku restrukturyzacyjnego do wspólnego rozpoznania z wnioskiem o ogłoszenie upadłości prowadziłoby do znacznego opóźnienia wydania orzeczenia w przedmiocie ogłoszenia upadłości, ze szkodą dla wierzycieli, a podstawy restrukturyzacji przedstawione przez dłużnika we wniosku restrukturyzacyjnym są znane sądowi upadłościowemu, sąd upadłościowy nie wydaje postanowienia o przejęciu wniosku restrukturyzacyjnego do wspólnego rozpoznania z wnioskiem o ogłoszenie upadłości i rozpoznaje wniosek o ogłoszenie upadłości, o czym zawiadamia sąd restrukturyzacyjny.</a:t>
                      </a:r>
                    </a:p>
                    <a:p>
                      <a:endParaRPr lang="pl-PL" sz="1600" dirty="0">
                        <a:latin typeface="Arial" panose="020B0604020202020204" pitchFamily="34" charset="0"/>
                        <a:cs typeface="Arial" panose="020B0604020202020204" pitchFamily="34" charset="0"/>
                      </a:endParaRPr>
                    </a:p>
                  </a:txBody>
                  <a:tcPr/>
                </a:tc>
                <a:tc>
                  <a:txBody>
                    <a:bodyPr/>
                    <a:lstStyle/>
                    <a:p>
                      <a:r>
                        <a:rPr lang="pl-PL" sz="1600" dirty="0" smtClean="0">
                          <a:latin typeface="Arial" panose="020B0604020202020204" pitchFamily="34" charset="0"/>
                          <a:cs typeface="Arial" panose="020B0604020202020204" pitchFamily="34" charset="0"/>
                        </a:rPr>
                        <a:t>Art. 9b. 4. Jeżeli przejęcie wniosku o ogłoszenie upadłości i wniosku restrukturyzacyjnego do wspólnego rozpoznania prowadziłoby do znacznego opóźnienia wydania orzeczenia w przedmiocie ogłoszenia upadłości, ze szkodą dla wierzycieli, a podstawy restrukturyzacji przedstawione przez dłużnika we wniosku restrukturyzacyjnym są znane sądowi upadłościowemu, sąd upadłościowy nie wydaje postanowienia o przejęciu wniosków do wspólnego rozpoznania i rozpoznaje wniosek o ogłoszenie upadłości, o czym zawiadamia sąd restrukturyzacyjny.”;</a:t>
                      </a:r>
                    </a:p>
                    <a:p>
                      <a:endParaRPr lang="pl-PL"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
        <p:nvSpPr>
          <p:cNvPr id="2" name="Footer Placeholder 1"/>
          <p:cNvSpPr>
            <a:spLocks noGrp="1"/>
          </p:cNvSpPr>
          <p:nvPr>
            <p:ph type="ftr" sz="quarter" idx="11"/>
          </p:nvPr>
        </p:nvSpPr>
        <p:spPr/>
        <p:txBody>
          <a:bodyPr/>
          <a:lstStyle/>
          <a:p>
            <a:endParaRPr lang="pl-PL"/>
          </a:p>
        </p:txBody>
      </p:sp>
      <p:sp>
        <p:nvSpPr>
          <p:cNvPr id="5" name="Symbol zastępczy stopki 3"/>
          <p:cNvSpPr txBox="1">
            <a:spLocks/>
          </p:cNvSpPr>
          <p:nvPr/>
        </p:nvSpPr>
        <p:spPr bwMode="auto">
          <a:xfrm>
            <a:off x="67608" y="6111875"/>
            <a:ext cx="8715375"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pl-PL"/>
            </a:defPPr>
            <a:lvl1pPr algn="r" rtl="0" eaLnBrk="1" fontAlgn="base" latinLnBrk="0" hangingPunct="1">
              <a:spcBef>
                <a:spcPct val="0"/>
              </a:spcBef>
              <a:spcAft>
                <a:spcPct val="0"/>
              </a:spcAft>
              <a:defRPr kumimoji="0" sz="1400" kern="1200">
                <a:solidFill>
                  <a:schemeClr val="tx2"/>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pl-PL" sz="1200" smtClean="0"/>
              <a:t>Projekt jest współfinansowany ze środków Unii Europejskiej w ramach Europejskiego Funduszu Społecznego</a:t>
            </a:r>
            <a:endParaRPr lang="pl-PL" sz="1200" dirty="0" smtClean="0"/>
          </a:p>
        </p:txBody>
      </p:sp>
      <p:sp>
        <p:nvSpPr>
          <p:cNvPr id="6" name="Tytuł 5"/>
          <p:cNvSpPr>
            <a:spLocks noGrp="1"/>
          </p:cNvSpPr>
          <p:nvPr>
            <p:ph type="title"/>
          </p:nvPr>
        </p:nvSpPr>
        <p:spPr/>
        <p:txBody>
          <a:bodyPr/>
          <a:lstStyle/>
          <a:p>
            <a:endParaRPr lang="pl-PL"/>
          </a:p>
        </p:txBody>
      </p:sp>
      <p:pic>
        <p:nvPicPr>
          <p:cNvPr id="7" name="Symbol zastępczy zawartości 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12775" y="28303"/>
            <a:ext cx="8170208" cy="632101"/>
          </a:xfrm>
          <a:prstGeom prst="rect">
            <a:avLst/>
          </a:prstGeom>
          <a:noFill/>
          <a:ln w="9525">
            <a:noFill/>
            <a:miter lim="800000"/>
            <a:headEnd/>
            <a:tailEnd/>
          </a:ln>
        </p:spPr>
      </p:pic>
    </p:spTree>
    <p:extLst>
      <p:ext uri="{BB962C8B-B14F-4D97-AF65-F5344CB8AC3E}">
        <p14:creationId xmlns:p14="http://schemas.microsoft.com/office/powerpoint/2010/main" val="1837021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marL="0" indent="0" algn="just">
              <a:buNone/>
            </a:pPr>
            <a:r>
              <a:rPr lang="pl-PL" dirty="0">
                <a:solidFill>
                  <a:srgbClr val="002060"/>
                </a:solidFill>
                <a:latin typeface="Arial" panose="020B0604020202020204" pitchFamily="34" charset="0"/>
                <a:cs typeface="Arial" panose="020B0604020202020204" pitchFamily="34" charset="0"/>
              </a:rPr>
              <a:t>Art. </a:t>
            </a:r>
            <a:r>
              <a:rPr lang="pl-PL" dirty="0" smtClean="0">
                <a:solidFill>
                  <a:srgbClr val="002060"/>
                </a:solidFill>
                <a:latin typeface="Arial" panose="020B0604020202020204" pitchFamily="34" charset="0"/>
                <a:cs typeface="Arial" panose="020B0604020202020204" pitchFamily="34" charset="0"/>
              </a:rPr>
              <a:t>13 </a:t>
            </a:r>
            <a:r>
              <a:rPr lang="pl-PL" dirty="0" err="1" smtClean="0">
                <a:solidFill>
                  <a:srgbClr val="002060"/>
                </a:solidFill>
                <a:latin typeface="Arial" panose="020B0604020202020204" pitchFamily="34" charset="0"/>
                <a:cs typeface="Arial" panose="020B0604020202020204" pitchFamily="34" charset="0"/>
              </a:rPr>
              <a:t>p.r.</a:t>
            </a:r>
            <a:r>
              <a:rPr lang="pl-PL" dirty="0" smtClean="0">
                <a:solidFill>
                  <a:srgbClr val="002060"/>
                </a:solidFill>
                <a:latin typeface="Arial" panose="020B0604020202020204" pitchFamily="34" charset="0"/>
                <a:cs typeface="Arial" panose="020B0604020202020204" pitchFamily="34" charset="0"/>
              </a:rPr>
              <a:t> </a:t>
            </a:r>
            <a:r>
              <a:rPr lang="pl-PL" dirty="0">
                <a:solidFill>
                  <a:srgbClr val="002060"/>
                </a:solidFill>
                <a:latin typeface="Arial" panose="020B0604020202020204" pitchFamily="34" charset="0"/>
                <a:cs typeface="Arial" panose="020B0604020202020204" pitchFamily="34" charset="0"/>
              </a:rPr>
              <a:t>Jeżeli została ogłoszona upadłość dłużnika, sąd restrukturyzacyjny wstrzymuje rozpoznanie wniosku restrukturyzacyjnego do czasu uprawomocnienia się postanowienia o ogłoszeniu upadłości. </a:t>
            </a:r>
            <a:endParaRPr lang="pl-PL" dirty="0" smtClean="0">
              <a:solidFill>
                <a:srgbClr val="002060"/>
              </a:solidFill>
              <a:latin typeface="Arial" panose="020B0604020202020204" pitchFamily="34" charset="0"/>
              <a:cs typeface="Arial" panose="020B0604020202020204" pitchFamily="34" charset="0"/>
            </a:endParaRPr>
          </a:p>
          <a:p>
            <a:pPr marL="0" indent="0" algn="just">
              <a:buNone/>
            </a:pPr>
            <a:endParaRPr lang="pl-PL" dirty="0">
              <a:solidFill>
                <a:srgbClr val="002060"/>
              </a:solidFill>
              <a:latin typeface="Arial" panose="020B0604020202020204" pitchFamily="34" charset="0"/>
              <a:cs typeface="Arial" panose="020B0604020202020204" pitchFamily="34" charset="0"/>
            </a:endParaRPr>
          </a:p>
          <a:p>
            <a:pPr marL="0" indent="0" algn="just">
              <a:buNone/>
            </a:pPr>
            <a:r>
              <a:rPr lang="pl-PL" dirty="0" smtClean="0">
                <a:solidFill>
                  <a:srgbClr val="002060"/>
                </a:solidFill>
                <a:latin typeface="Arial" panose="020B0604020202020204" pitchFamily="34" charset="0"/>
                <a:cs typeface="Arial" panose="020B0604020202020204" pitchFamily="34" charset="0"/>
              </a:rPr>
              <a:t>Sąd </a:t>
            </a:r>
            <a:r>
              <a:rPr lang="pl-PL" dirty="0">
                <a:solidFill>
                  <a:srgbClr val="002060"/>
                </a:solidFill>
                <a:latin typeface="Arial" panose="020B0604020202020204" pitchFamily="34" charset="0"/>
                <a:cs typeface="Arial" panose="020B0604020202020204" pitchFamily="34" charset="0"/>
              </a:rPr>
              <a:t>restrukturyzacyjny odmawia zatwierdzenia układu w postępowaniu o zatwierdzenie układu albo odmawia otwarcia postępowania restrukturyzacyjnego w przypadku uprawomocnienia się postanowienia o ogłoszeniu upadłości. </a:t>
            </a:r>
          </a:p>
        </p:txBody>
      </p:sp>
      <p:sp>
        <p:nvSpPr>
          <p:cNvPr id="4" name="Footer Placeholder 3"/>
          <p:cNvSpPr>
            <a:spLocks noGrp="1"/>
          </p:cNvSpPr>
          <p:nvPr>
            <p:ph type="ftr" sz="quarter" idx="11"/>
          </p:nvPr>
        </p:nvSpPr>
        <p:spPr/>
        <p:txBody>
          <a:bodyPr/>
          <a:lstStyle/>
          <a:p>
            <a:endParaRPr lang="pl-PL"/>
          </a:p>
        </p:txBody>
      </p:sp>
      <p:sp>
        <p:nvSpPr>
          <p:cNvPr id="5" name="Symbol zastępczy stopki 3"/>
          <p:cNvSpPr txBox="1">
            <a:spLocks/>
          </p:cNvSpPr>
          <p:nvPr/>
        </p:nvSpPr>
        <p:spPr bwMode="auto">
          <a:xfrm>
            <a:off x="67608" y="6111875"/>
            <a:ext cx="8715375"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pl-PL"/>
            </a:defPPr>
            <a:lvl1pPr algn="r" rtl="0" eaLnBrk="1" fontAlgn="base" latinLnBrk="0" hangingPunct="1">
              <a:spcBef>
                <a:spcPct val="0"/>
              </a:spcBef>
              <a:spcAft>
                <a:spcPct val="0"/>
              </a:spcAft>
              <a:defRPr kumimoji="0" sz="1400" kern="1200">
                <a:solidFill>
                  <a:schemeClr val="tx2"/>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pl-PL" sz="1200" smtClean="0"/>
              <a:t>Projekt jest współfinansowany ze środków Unii Europejskiej w ramach Europejskiego Funduszu Społecznego</a:t>
            </a:r>
            <a:endParaRPr lang="pl-PL" sz="1200" dirty="0" smtClean="0"/>
          </a:p>
        </p:txBody>
      </p:sp>
      <p:sp>
        <p:nvSpPr>
          <p:cNvPr id="6" name="Tytuł 5"/>
          <p:cNvSpPr>
            <a:spLocks noGrp="1"/>
          </p:cNvSpPr>
          <p:nvPr>
            <p:ph type="title"/>
          </p:nvPr>
        </p:nvSpPr>
        <p:spPr/>
        <p:txBody>
          <a:bodyPr/>
          <a:lstStyle/>
          <a:p>
            <a:endParaRPr lang="pl-PL"/>
          </a:p>
        </p:txBody>
      </p:sp>
      <p:pic>
        <p:nvPicPr>
          <p:cNvPr id="7" name="Symbol zastępczy zawartości 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12775" y="28303"/>
            <a:ext cx="8170208" cy="632101"/>
          </a:xfrm>
          <a:prstGeom prst="rect">
            <a:avLst/>
          </a:prstGeom>
          <a:noFill/>
          <a:ln w="9525">
            <a:noFill/>
            <a:miter lim="800000"/>
            <a:headEnd/>
            <a:tailEnd/>
          </a:ln>
        </p:spPr>
      </p:pic>
    </p:spTree>
    <p:extLst>
      <p:ext uri="{BB962C8B-B14F-4D97-AF65-F5344CB8AC3E}">
        <p14:creationId xmlns:p14="http://schemas.microsoft.com/office/powerpoint/2010/main" val="1472781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rmAutofit fontScale="90000"/>
          </a:bodyPr>
          <a:lstStyle/>
          <a:p>
            <a:pPr eaLnBrk="1" fontAlgn="auto" hangingPunct="1">
              <a:spcAft>
                <a:spcPts val="0"/>
              </a:spcAft>
              <a:defRPr/>
            </a:pPr>
            <a:r>
              <a:rPr lang="pl-PL" b="1" i="1" dirty="0"/>
              <a:t>„Prawo restrukturyzacyjne” </a:t>
            </a:r>
            <a:r>
              <a:rPr lang="pl-PL" b="1" dirty="0"/>
              <a:t>(warsztaty)</a:t>
            </a:r>
            <a:r>
              <a:rPr lang="pl-PL" dirty="0"/>
              <a:t> </a:t>
            </a:r>
            <a:endParaRPr lang="pl-PL" dirty="0" smtClean="0">
              <a:solidFill>
                <a:schemeClr val="accent2">
                  <a:lumMod val="75000"/>
                </a:schemeClr>
              </a:solidFill>
            </a:endParaRP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smtClean="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rostokąt 3"/>
          <p:cNvSpPr/>
          <p:nvPr/>
        </p:nvSpPr>
        <p:spPr>
          <a:xfrm>
            <a:off x="179512" y="2276872"/>
            <a:ext cx="8784976" cy="1190069"/>
          </a:xfrm>
          <a:prstGeom prst="rect">
            <a:avLst/>
          </a:prstGeom>
        </p:spPr>
        <p:txBody>
          <a:bodyPr wrap="square">
            <a:spAutoFit/>
          </a:bodyPr>
          <a:lstStyle/>
          <a:p>
            <a:pPr algn="ctr">
              <a:lnSpc>
                <a:spcPct val="120000"/>
              </a:lnSpc>
            </a:pPr>
            <a:r>
              <a:rPr lang="pl-PL" sz="2000" b="1" dirty="0" smtClean="0"/>
              <a:t>II. Odpowiedzialność </a:t>
            </a:r>
            <a:r>
              <a:rPr lang="pl-PL" sz="2000" b="1" dirty="0"/>
              <a:t>członka zarządu za niezłożenie wniosku w terminie w kontekście przepisów </a:t>
            </a:r>
            <a:r>
              <a:rPr lang="pl-PL" sz="2000" b="1" dirty="0" err="1"/>
              <a:t>k.s.h</a:t>
            </a:r>
            <a:r>
              <a:rPr lang="pl-PL" sz="2000" b="1" dirty="0"/>
              <a:t>. i badanie przesłanki niewypłacalności i zagrożenia niewypłacalnością </a:t>
            </a:r>
            <a:endParaRPr lang="pl-PL" sz="2000" b="1" dirty="0" smtClean="0"/>
          </a:p>
        </p:txBody>
      </p:sp>
    </p:spTree>
    <p:extLst>
      <p:ext uri="{BB962C8B-B14F-4D97-AF65-F5344CB8AC3E}">
        <p14:creationId xmlns:p14="http://schemas.microsoft.com/office/powerpoint/2010/main" val="348693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728" y="274638"/>
            <a:ext cx="7258072" cy="1143000"/>
          </a:xfrm>
        </p:spPr>
        <p:txBody>
          <a:bodyPr>
            <a:noAutofit/>
          </a:bodyPr>
          <a:lstStyle/>
          <a:p>
            <a:r>
              <a:rPr lang="pl-PL" sz="2400" b="1" dirty="0" smtClean="0">
                <a:latin typeface="Arial"/>
                <a:cs typeface="Arial"/>
              </a:rPr>
              <a:t>Niewypłacalność</a:t>
            </a:r>
            <a:endParaRPr lang="pl-PL" sz="2400" b="1" dirty="0">
              <a:latin typeface="Arial"/>
              <a:cs typeface="Arial"/>
            </a:endParaRPr>
          </a:p>
        </p:txBody>
      </p:sp>
      <p:sp>
        <p:nvSpPr>
          <p:cNvPr id="3" name="Footer Placeholder 2"/>
          <p:cNvSpPr>
            <a:spLocks noGrp="1"/>
          </p:cNvSpPr>
          <p:nvPr>
            <p:ph type="ftr" sz="quarter" idx="11"/>
          </p:nvPr>
        </p:nvSpPr>
        <p:spPr/>
        <p:txBody>
          <a:bodyPr/>
          <a:lstStyle/>
          <a:p>
            <a:endParaRPr lang="pl-PL"/>
          </a:p>
        </p:txBody>
      </p:sp>
      <p:sp>
        <p:nvSpPr>
          <p:cNvPr id="6" name="PoleTekstowe 5"/>
          <p:cNvSpPr txBox="1"/>
          <p:nvPr/>
        </p:nvSpPr>
        <p:spPr>
          <a:xfrm>
            <a:off x="1259632" y="1268760"/>
            <a:ext cx="7776864" cy="5155257"/>
          </a:xfrm>
          <a:prstGeom prst="rect">
            <a:avLst/>
          </a:prstGeom>
          <a:noFill/>
        </p:spPr>
        <p:txBody>
          <a:bodyPr wrap="square" rtlCol="0">
            <a:spAutoFit/>
          </a:bodyPr>
          <a:lstStyle/>
          <a:p>
            <a:pPr algn="just">
              <a:spcBef>
                <a:spcPts val="600"/>
              </a:spcBef>
            </a:pPr>
            <a:r>
              <a:rPr lang="pl-PL" sz="1400" b="1" u="sng" dirty="0" smtClean="0">
                <a:latin typeface="Arial"/>
                <a:cs typeface="Arial"/>
              </a:rPr>
              <a:t>Podstawy ogłoszenia upadłości:</a:t>
            </a:r>
          </a:p>
          <a:p>
            <a:pPr algn="just">
              <a:spcBef>
                <a:spcPts val="600"/>
              </a:spcBef>
            </a:pPr>
            <a:r>
              <a:rPr lang="pl-PL" sz="1400" b="1" dirty="0" smtClean="0">
                <a:latin typeface="Arial"/>
                <a:cs typeface="Arial"/>
              </a:rPr>
              <a:t>Art. 10.</a:t>
            </a:r>
            <a:r>
              <a:rPr lang="pl-PL" sz="1400" dirty="0" smtClean="0">
                <a:latin typeface="Arial"/>
                <a:cs typeface="Arial"/>
              </a:rPr>
              <a:t> </a:t>
            </a:r>
            <a:r>
              <a:rPr lang="pl-PL" sz="1400" b="1" dirty="0" err="1" smtClean="0">
                <a:latin typeface="Arial"/>
                <a:cs typeface="Arial"/>
              </a:rPr>
              <a:t>p.u.n</a:t>
            </a:r>
            <a:r>
              <a:rPr lang="pl-PL" sz="1400" b="1" dirty="0" smtClean="0">
                <a:latin typeface="Arial"/>
                <a:cs typeface="Arial"/>
              </a:rPr>
              <a:t>.</a:t>
            </a:r>
          </a:p>
          <a:p>
            <a:pPr algn="just">
              <a:spcBef>
                <a:spcPts val="600"/>
              </a:spcBef>
            </a:pPr>
            <a:r>
              <a:rPr lang="pl-PL" sz="1400" dirty="0" smtClean="0">
                <a:latin typeface="Arial"/>
                <a:cs typeface="Arial"/>
              </a:rPr>
              <a:t>Upadłość ogłasza się w stosunku do dłużnika, który stał się niewypłacalny.</a:t>
            </a:r>
          </a:p>
          <a:p>
            <a:pPr algn="just">
              <a:spcBef>
                <a:spcPts val="600"/>
              </a:spcBef>
            </a:pPr>
            <a:r>
              <a:rPr lang="pl-PL" sz="1400" b="1" u="sng" dirty="0" smtClean="0">
                <a:latin typeface="Arial"/>
                <a:cs typeface="Arial"/>
              </a:rPr>
              <a:t>Niewypłacalność</a:t>
            </a:r>
          </a:p>
          <a:p>
            <a:pPr algn="just">
              <a:spcBef>
                <a:spcPts val="600"/>
              </a:spcBef>
            </a:pPr>
            <a:r>
              <a:rPr lang="pl-PL" sz="1400" b="1" u="sng" dirty="0" smtClean="0">
                <a:latin typeface="Arial"/>
                <a:cs typeface="Arial"/>
              </a:rPr>
              <a:t>Niewykonywanie wymagalnych zobowiązań pieniężnych</a:t>
            </a:r>
          </a:p>
          <a:p>
            <a:pPr algn="just">
              <a:spcBef>
                <a:spcPts val="600"/>
              </a:spcBef>
            </a:pPr>
            <a:r>
              <a:rPr lang="pl-PL" sz="1400" b="1" dirty="0" smtClean="0">
                <a:latin typeface="Arial"/>
                <a:cs typeface="Arial"/>
              </a:rPr>
              <a:t>Art. 11.</a:t>
            </a:r>
            <a:r>
              <a:rPr lang="pl-PL" sz="1400" dirty="0" smtClean="0">
                <a:latin typeface="Arial"/>
                <a:cs typeface="Arial"/>
              </a:rPr>
              <a:t> </a:t>
            </a:r>
            <a:r>
              <a:rPr lang="pl-PL" sz="1400" b="1" dirty="0" err="1" smtClean="0">
                <a:latin typeface="Arial"/>
                <a:cs typeface="Arial"/>
              </a:rPr>
              <a:t>p.u.n</a:t>
            </a:r>
            <a:r>
              <a:rPr lang="pl-PL" sz="1400" b="1" dirty="0" smtClean="0">
                <a:latin typeface="Arial"/>
                <a:cs typeface="Arial"/>
              </a:rPr>
              <a:t>.</a:t>
            </a:r>
          </a:p>
          <a:p>
            <a:pPr algn="just">
              <a:spcBef>
                <a:spcPts val="600"/>
              </a:spcBef>
            </a:pPr>
            <a:r>
              <a:rPr lang="pl-PL" sz="1400" dirty="0" smtClean="0">
                <a:latin typeface="Arial"/>
                <a:cs typeface="Arial"/>
              </a:rPr>
              <a:t>1. Dłużnika uważa się za niewypłacalnego, jeżeli nie wykonuje swoich wymagalnych zobowiązań pieniężnych.</a:t>
            </a:r>
          </a:p>
          <a:p>
            <a:pPr algn="just">
              <a:spcBef>
                <a:spcPts val="600"/>
              </a:spcBef>
            </a:pPr>
            <a:r>
              <a:rPr lang="pl-PL" sz="1400" dirty="0" smtClean="0">
                <a:latin typeface="Arial"/>
                <a:cs typeface="Arial"/>
              </a:rPr>
              <a:t>„Pojęcie stanu niewypłacalności zostało zdefiniowane w art. 11 ustawy. Zgodnie z brzmieniem ust. 1 tego przepisu dłużnik jest niewypłacalny, jeżeli nie wykonuje swoich wymagalnych zobowiązań pieniężnych. </a:t>
            </a:r>
            <a:r>
              <a:rPr lang="pl-PL" sz="1400" b="1" u="sng" dirty="0" smtClean="0">
                <a:latin typeface="Arial"/>
                <a:cs typeface="Arial"/>
              </a:rPr>
              <a:t>W świetle tej definicji każdorazowo brak realizacji zobowiązania w wymaganym terminie będzie skutkował uznaniem, iż w przypadku dłużnika zachodzi stan jego niewypłacalności. </a:t>
            </a:r>
            <a:r>
              <a:rPr lang="pl-PL" sz="1400" dirty="0" smtClean="0">
                <a:latin typeface="Arial"/>
                <a:cs typeface="Arial"/>
              </a:rPr>
              <a:t>Nie ma tutaj znaczenia, z jakiego powodu nie wypełnia on swoich wymagalnych zobowiązań, jaki jest okres tego opóźnienia, ani też, jaka jest wysokość długu w porównaniu do stanu jego aktywów. Nie ma również znaczenia, czy są to zobowiązania publicznoprawne, czy cywilnoprawne oraz to, czy są one stwierdzone tytułem egzekucyjnym, czy wykonawczym.” </a:t>
            </a:r>
          </a:p>
          <a:p>
            <a:pPr algn="just">
              <a:spcBef>
                <a:spcPts val="600"/>
              </a:spcBef>
            </a:pPr>
            <a:r>
              <a:rPr lang="pl-PL" sz="1400" dirty="0" smtClean="0">
                <a:latin typeface="Arial"/>
                <a:cs typeface="Arial"/>
              </a:rPr>
              <a:t>- Wyrok Sądu Apelacyjnego we Wrocławiu z dnia 14 lutego 2013 r., sygn. akt I </a:t>
            </a:r>
            <a:r>
              <a:rPr lang="pl-PL" sz="1400" dirty="0" err="1" smtClean="0">
                <a:latin typeface="Arial"/>
                <a:cs typeface="Arial"/>
              </a:rPr>
              <a:t>ACa</a:t>
            </a:r>
            <a:r>
              <a:rPr lang="pl-PL" sz="1400" dirty="0" smtClean="0">
                <a:latin typeface="Arial"/>
                <a:cs typeface="Arial"/>
              </a:rPr>
              <a:t> 24/13, Lex nr </a:t>
            </a:r>
            <a:r>
              <a:rPr lang="pl-PL" sz="1400" dirty="0">
                <a:latin typeface="Arial"/>
                <a:cs typeface="Arial"/>
              </a:rPr>
              <a:t>1313462</a:t>
            </a:r>
            <a:endParaRPr lang="pl-PL" sz="1400" dirty="0" smtClean="0">
              <a:latin typeface="Arial"/>
              <a:cs typeface="Arial"/>
            </a:endParaRPr>
          </a:p>
          <a:p>
            <a:pPr algn="just">
              <a:spcBef>
                <a:spcPts val="600"/>
              </a:spcBef>
            </a:pPr>
            <a:endParaRPr lang="pl-PL" sz="1400" dirty="0" smtClean="0">
              <a:latin typeface="Arial"/>
              <a:cs typeface="Arial"/>
            </a:endParaRPr>
          </a:p>
        </p:txBody>
      </p:sp>
    </p:spTree>
    <p:extLst>
      <p:ext uri="{BB962C8B-B14F-4D97-AF65-F5344CB8AC3E}">
        <p14:creationId xmlns:p14="http://schemas.microsoft.com/office/powerpoint/2010/main" val="666722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728" y="274638"/>
            <a:ext cx="7258072" cy="1143000"/>
          </a:xfrm>
        </p:spPr>
        <p:txBody>
          <a:bodyPr>
            <a:noAutofit/>
          </a:bodyPr>
          <a:lstStyle/>
          <a:p>
            <a:r>
              <a:rPr lang="pl-PL" sz="2400" b="1" dirty="0">
                <a:latin typeface="Arial"/>
                <a:cs typeface="Arial"/>
              </a:rPr>
              <a:t>Niewypłacalność</a:t>
            </a:r>
          </a:p>
        </p:txBody>
      </p:sp>
      <p:sp>
        <p:nvSpPr>
          <p:cNvPr id="3" name="Footer Placeholder 2"/>
          <p:cNvSpPr>
            <a:spLocks noGrp="1"/>
          </p:cNvSpPr>
          <p:nvPr>
            <p:ph type="ftr" sz="quarter" idx="11"/>
          </p:nvPr>
        </p:nvSpPr>
        <p:spPr/>
        <p:txBody>
          <a:bodyPr/>
          <a:lstStyle/>
          <a:p>
            <a:endParaRPr lang="pl-PL"/>
          </a:p>
        </p:txBody>
      </p:sp>
      <p:sp>
        <p:nvSpPr>
          <p:cNvPr id="6" name="PoleTekstowe 5"/>
          <p:cNvSpPr txBox="1"/>
          <p:nvPr/>
        </p:nvSpPr>
        <p:spPr>
          <a:xfrm>
            <a:off x="1259632" y="1268760"/>
            <a:ext cx="7776864" cy="4724370"/>
          </a:xfrm>
          <a:prstGeom prst="rect">
            <a:avLst/>
          </a:prstGeom>
          <a:noFill/>
        </p:spPr>
        <p:txBody>
          <a:bodyPr wrap="square" rtlCol="0">
            <a:spAutoFit/>
          </a:bodyPr>
          <a:lstStyle/>
          <a:p>
            <a:pPr algn="just">
              <a:spcBef>
                <a:spcPts val="600"/>
              </a:spcBef>
            </a:pPr>
            <a:r>
              <a:rPr lang="pl-PL" sz="1400" b="1" u="sng" dirty="0" smtClean="0">
                <a:latin typeface="Arial"/>
                <a:cs typeface="Arial"/>
              </a:rPr>
              <a:t>Niewypłacalność</a:t>
            </a:r>
          </a:p>
          <a:p>
            <a:pPr algn="just">
              <a:spcBef>
                <a:spcPts val="600"/>
              </a:spcBef>
            </a:pPr>
            <a:r>
              <a:rPr lang="pl-PL" sz="1400" b="1" dirty="0" smtClean="0">
                <a:latin typeface="Arial"/>
                <a:cs typeface="Arial"/>
              </a:rPr>
              <a:t>Art. 11.</a:t>
            </a:r>
            <a:r>
              <a:rPr lang="pl-PL" sz="1400" dirty="0" smtClean="0">
                <a:latin typeface="Arial"/>
                <a:cs typeface="Arial"/>
              </a:rPr>
              <a:t> </a:t>
            </a:r>
            <a:r>
              <a:rPr lang="pl-PL" sz="1400" b="1" dirty="0" err="1" smtClean="0">
                <a:latin typeface="Arial"/>
                <a:cs typeface="Arial"/>
              </a:rPr>
              <a:t>p.u.n</a:t>
            </a:r>
            <a:r>
              <a:rPr lang="pl-PL" sz="1400" b="1" dirty="0" smtClean="0">
                <a:latin typeface="Arial"/>
                <a:cs typeface="Arial"/>
              </a:rPr>
              <a:t>.</a:t>
            </a:r>
          </a:p>
          <a:p>
            <a:pPr marL="342900" indent="-342900" algn="just">
              <a:spcBef>
                <a:spcPts val="600"/>
              </a:spcBef>
              <a:buAutoNum type="arabicPeriod"/>
            </a:pPr>
            <a:r>
              <a:rPr lang="pl-PL" sz="1400" dirty="0" smtClean="0">
                <a:latin typeface="Arial"/>
                <a:cs typeface="Arial"/>
              </a:rPr>
              <a:t>Dłużnika uważa się za niewypłacalnego, jeżeli nie wykonuje swoich wymagalnych zobowiązań pieniężnych.</a:t>
            </a:r>
          </a:p>
          <a:p>
            <a:pPr algn="just">
              <a:spcBef>
                <a:spcPts val="600"/>
              </a:spcBef>
            </a:pPr>
            <a:r>
              <a:rPr lang="pl-PL" sz="1400" i="1" dirty="0" smtClean="0">
                <a:latin typeface="Arial"/>
                <a:cs typeface="Arial"/>
              </a:rPr>
              <a:t>„</a:t>
            </a:r>
            <a:r>
              <a:rPr lang="pl-PL" sz="1400" b="1" dirty="0" smtClean="0">
                <a:latin typeface="Arial"/>
                <a:cs typeface="Arial"/>
              </a:rPr>
              <a:t>Krótkotrwałe wstrzymanie płacenia długów wskutek przejściowych trudności nie jest podstawą ogłoszenia upadłości, gdyż o niewypłacalności w rozumieniu art. 11 ust. 1 </a:t>
            </a:r>
            <a:r>
              <a:rPr lang="pl-PL" sz="1400" b="1" dirty="0" err="1" smtClean="0">
                <a:latin typeface="Arial"/>
                <a:cs typeface="Arial"/>
              </a:rPr>
              <a:t>p.u.n</a:t>
            </a:r>
            <a:r>
              <a:rPr lang="pl-PL" sz="1400" b="1" dirty="0" smtClean="0">
                <a:latin typeface="Arial"/>
                <a:cs typeface="Arial"/>
              </a:rPr>
              <a:t>.</a:t>
            </a:r>
            <a:r>
              <a:rPr lang="pl-PL" sz="1400" dirty="0" smtClean="0">
                <a:latin typeface="Arial"/>
                <a:cs typeface="Arial"/>
              </a:rPr>
              <a:t> można mówić dopiero wtedy, gdy dłużnik z braku środków przez dłuższy czas nie wykonuje przeważającej części swoich zobowiązań.” </a:t>
            </a:r>
          </a:p>
          <a:p>
            <a:pPr marL="285750" indent="-285750" algn="just">
              <a:spcBef>
                <a:spcPts val="600"/>
              </a:spcBef>
              <a:buFontTx/>
              <a:buChar char="-"/>
            </a:pPr>
            <a:r>
              <a:rPr lang="pl-PL" sz="1400" dirty="0" smtClean="0">
                <a:latin typeface="Arial"/>
                <a:cs typeface="Arial"/>
              </a:rPr>
              <a:t>Wyrok Sądu Najwyższego z dnia 19 stycznia 2011 r., sygn. akt V CSK 211/10, Lex nr 738136.</a:t>
            </a:r>
          </a:p>
          <a:p>
            <a:pPr algn="just">
              <a:spcBef>
                <a:spcPts val="600"/>
              </a:spcBef>
            </a:pPr>
            <a:r>
              <a:rPr lang="pl-PL" sz="1400" dirty="0" smtClean="0">
                <a:latin typeface="Arial"/>
                <a:cs typeface="Arial"/>
              </a:rPr>
              <a:t>„W szczególności nie ma miejsca zaprzestanie płacenia długów, uzasadniające uznanie przedsiębiorcy za upadłego, gdy przedsiębiorca nie płaci długów, ponieważ uznaje je za nienależne (należności sporne). </a:t>
            </a:r>
            <a:r>
              <a:rPr lang="pl-PL" sz="1400" b="1" dirty="0" smtClean="0">
                <a:latin typeface="Arial"/>
                <a:cs typeface="Arial"/>
              </a:rPr>
              <a:t>Jednakże gdy liczne długi skarżącego są stwierdzone tytułami wykonawczymi i egzekucja prowadzona z majątku skarżącego nie prowadzi do ich zaspokojenia, jego stanowisko, kwestionujące istnienie długów, jest bez znaczenia dla oceny, czy w tej sytuacji zachodzi zaprzestanie płacenia długów, uzasadniające uznanie dłużnika za upadłego.</a:t>
            </a:r>
            <a:r>
              <a:rPr lang="pl-PL" sz="1400" dirty="0" smtClean="0">
                <a:latin typeface="Arial"/>
                <a:cs typeface="Arial"/>
              </a:rPr>
              <a:t>” </a:t>
            </a:r>
          </a:p>
          <a:p>
            <a:pPr algn="just">
              <a:spcBef>
                <a:spcPts val="600"/>
              </a:spcBef>
            </a:pPr>
            <a:r>
              <a:rPr lang="pl-PL" sz="1400" dirty="0" smtClean="0">
                <a:latin typeface="Arial"/>
                <a:cs typeface="Arial"/>
              </a:rPr>
              <a:t>- Wyrok Sądu Najwyższego z dnia 3 marca 2004 r., sygn. akt II CK 360/02, Lex nr 283324.</a:t>
            </a:r>
          </a:p>
          <a:p>
            <a:pPr algn="just">
              <a:spcBef>
                <a:spcPts val="600"/>
              </a:spcBef>
            </a:pPr>
            <a:r>
              <a:rPr lang="pl-PL" sz="1400" dirty="0" smtClean="0">
                <a:latin typeface="Arial"/>
                <a:cs typeface="Arial"/>
              </a:rPr>
              <a:t> </a:t>
            </a:r>
            <a:endParaRPr lang="pl-PL" sz="1400" dirty="0">
              <a:latin typeface="Arial"/>
              <a:cs typeface="Arial"/>
            </a:endParaRPr>
          </a:p>
        </p:txBody>
      </p:sp>
    </p:spTree>
    <p:extLst>
      <p:ext uri="{BB962C8B-B14F-4D97-AF65-F5344CB8AC3E}">
        <p14:creationId xmlns:p14="http://schemas.microsoft.com/office/powerpoint/2010/main" val="415125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728" y="274638"/>
            <a:ext cx="7258072" cy="1143000"/>
          </a:xfrm>
        </p:spPr>
        <p:txBody>
          <a:bodyPr>
            <a:noAutofit/>
          </a:bodyPr>
          <a:lstStyle/>
          <a:p>
            <a:r>
              <a:rPr lang="pl-PL" sz="2400" b="1" dirty="0" smtClean="0">
                <a:latin typeface="Arial"/>
                <a:cs typeface="Arial"/>
              </a:rPr>
              <a:t>Niewypłacalność od 1 stycznia 2016 r.</a:t>
            </a:r>
            <a:endParaRPr lang="pl-PL" sz="2400" b="1" dirty="0">
              <a:latin typeface="Arial"/>
              <a:cs typeface="Arial"/>
            </a:endParaRPr>
          </a:p>
        </p:txBody>
      </p:sp>
      <p:sp>
        <p:nvSpPr>
          <p:cNvPr id="3" name="Footer Placeholder 2"/>
          <p:cNvSpPr>
            <a:spLocks noGrp="1"/>
          </p:cNvSpPr>
          <p:nvPr>
            <p:ph type="ftr" sz="quarter" idx="11"/>
          </p:nvPr>
        </p:nvSpPr>
        <p:spPr/>
        <p:txBody>
          <a:bodyPr/>
          <a:lstStyle/>
          <a:p>
            <a:endParaRPr lang="pl-PL"/>
          </a:p>
        </p:txBody>
      </p:sp>
      <p:sp>
        <p:nvSpPr>
          <p:cNvPr id="6" name="PoleTekstowe 5"/>
          <p:cNvSpPr txBox="1"/>
          <p:nvPr/>
        </p:nvSpPr>
        <p:spPr>
          <a:xfrm>
            <a:off x="1259632" y="1268760"/>
            <a:ext cx="7776864" cy="5539977"/>
          </a:xfrm>
          <a:prstGeom prst="rect">
            <a:avLst/>
          </a:prstGeom>
          <a:noFill/>
        </p:spPr>
        <p:txBody>
          <a:bodyPr wrap="square" rtlCol="0">
            <a:spAutoFit/>
          </a:bodyPr>
          <a:lstStyle/>
          <a:p>
            <a:pPr algn="just">
              <a:spcBef>
                <a:spcPts val="600"/>
              </a:spcBef>
            </a:pPr>
            <a:r>
              <a:rPr lang="pl-PL" sz="1400" b="1" u="sng" dirty="0" smtClean="0">
                <a:latin typeface="Arial"/>
                <a:cs typeface="Arial"/>
              </a:rPr>
              <a:t>Niewypłacalność</a:t>
            </a:r>
          </a:p>
          <a:p>
            <a:pPr algn="just">
              <a:spcBef>
                <a:spcPts val="600"/>
              </a:spcBef>
            </a:pPr>
            <a:r>
              <a:rPr lang="pl-PL" sz="1400" b="1" u="sng" dirty="0" smtClean="0">
                <a:latin typeface="Arial"/>
                <a:cs typeface="Arial"/>
              </a:rPr>
              <a:t>Od 1 stycznia 2016 r.</a:t>
            </a:r>
          </a:p>
          <a:p>
            <a:pPr algn="just">
              <a:spcBef>
                <a:spcPts val="600"/>
              </a:spcBef>
            </a:pPr>
            <a:r>
              <a:rPr lang="pl-PL" sz="1200" b="1" dirty="0" smtClean="0">
                <a:latin typeface="Arial"/>
                <a:cs typeface="Arial"/>
              </a:rPr>
              <a:t>Art. 11 </a:t>
            </a:r>
            <a:r>
              <a:rPr lang="pl-PL" sz="1200" b="1" dirty="0" err="1" smtClean="0">
                <a:latin typeface="Arial"/>
                <a:cs typeface="Arial"/>
              </a:rPr>
              <a:t>p.u.n</a:t>
            </a:r>
            <a:r>
              <a:rPr lang="pl-PL" sz="1200" b="1" dirty="0" smtClean="0">
                <a:latin typeface="Arial"/>
                <a:cs typeface="Arial"/>
              </a:rPr>
              <a:t>.</a:t>
            </a:r>
          </a:p>
          <a:p>
            <a:pPr algn="just">
              <a:spcBef>
                <a:spcPts val="600"/>
              </a:spcBef>
            </a:pPr>
            <a:r>
              <a:rPr lang="pl-PL" sz="1200" dirty="0" smtClean="0">
                <a:latin typeface="Arial"/>
                <a:cs typeface="Arial"/>
              </a:rPr>
              <a:t>1.  Dłużnik </a:t>
            </a:r>
            <a:r>
              <a:rPr lang="pl-PL" sz="1200" b="1" dirty="0" smtClean="0">
                <a:latin typeface="Arial"/>
                <a:cs typeface="Arial"/>
              </a:rPr>
              <a:t>jest niewypłacalny, jeżeli utracił zdolność do wykonywania swoich wymagalnych zobowiązań pieniężnych.</a:t>
            </a:r>
          </a:p>
          <a:p>
            <a:pPr algn="just">
              <a:spcBef>
                <a:spcPts val="600"/>
              </a:spcBef>
            </a:pPr>
            <a:r>
              <a:rPr lang="pl-PL" sz="1200" dirty="0" smtClean="0">
                <a:latin typeface="Arial"/>
                <a:cs typeface="Arial"/>
              </a:rPr>
              <a:t>1a. Domniemywa się, że dłużnik utracił zdolność do wykonywania swoich wymagalnych zobowiązań pieniężnych, jeżeli opóźnienie w wykonaniu zobowiązań pieniężnych </a:t>
            </a:r>
            <a:r>
              <a:rPr lang="pl-PL" sz="1200" b="1" dirty="0" smtClean="0">
                <a:latin typeface="Arial"/>
                <a:cs typeface="Arial"/>
              </a:rPr>
              <a:t>przekracza trzy miesiące.</a:t>
            </a:r>
          </a:p>
          <a:p>
            <a:pPr algn="just">
              <a:spcBef>
                <a:spcPts val="600"/>
              </a:spcBef>
            </a:pPr>
            <a:r>
              <a:rPr lang="pl-PL" sz="1200" dirty="0" smtClean="0">
                <a:solidFill>
                  <a:srgbClr val="000000"/>
                </a:solidFill>
                <a:latin typeface="Arial"/>
                <a:cs typeface="Arial"/>
              </a:rPr>
              <a:t>2. Dłużnik będący osobą prawną albo jednostką organizacyjną nieposiadającą osobowości prawnej, której odrębna ustawa przyznaje zdolność prawną, jest niewypłacalny także wtedy, </a:t>
            </a:r>
            <a:r>
              <a:rPr lang="pl-PL" sz="1200" b="1" dirty="0" smtClean="0">
                <a:solidFill>
                  <a:srgbClr val="000000"/>
                </a:solidFill>
                <a:latin typeface="Arial"/>
                <a:cs typeface="Arial"/>
              </a:rPr>
              <a:t>gdy jego zobowiązania pieniężne przekraczają wartość jego majątku, a stan ten utrzymuje się przez okres przekraczający dwadzieścia cztery miesiące.</a:t>
            </a:r>
          </a:p>
          <a:p>
            <a:pPr algn="just">
              <a:spcBef>
                <a:spcPts val="600"/>
              </a:spcBef>
            </a:pPr>
            <a:r>
              <a:rPr lang="pl-PL" sz="1200" dirty="0">
                <a:solidFill>
                  <a:srgbClr val="000000"/>
                </a:solidFill>
                <a:latin typeface="Arial"/>
                <a:cs typeface="Arial"/>
              </a:rPr>
              <a:t>3. Do majątku, o którym mowa w ust. 2, nie wlicza się składników niewchodzących w skład masy upadłości.</a:t>
            </a:r>
          </a:p>
          <a:p>
            <a:pPr algn="just">
              <a:spcBef>
                <a:spcPts val="600"/>
              </a:spcBef>
            </a:pPr>
            <a:r>
              <a:rPr lang="pl-PL" sz="1200" dirty="0">
                <a:solidFill>
                  <a:srgbClr val="000000"/>
                </a:solidFill>
                <a:latin typeface="Arial"/>
                <a:cs typeface="Arial"/>
              </a:rPr>
              <a:t>4. Do zobowiązań pieniężnych, o których mowa w ust. 2, nie wlicza się zobowiązań przyszłych, w tym zobowiązań pod warunkiem zawieszającym oraz zobowiązań wobec wspólnika albo akcjonariusza z tytułu pożyczki lub innej czynności prawnej o podobnych skutkach, o których mowa w art. 342 ust. 1 pkt 4.</a:t>
            </a:r>
          </a:p>
          <a:p>
            <a:pPr algn="just">
              <a:spcBef>
                <a:spcPts val="600"/>
              </a:spcBef>
            </a:pPr>
            <a:r>
              <a:rPr lang="pl-PL" sz="1200" b="1" dirty="0">
                <a:solidFill>
                  <a:srgbClr val="000000"/>
                </a:solidFill>
                <a:latin typeface="Arial"/>
                <a:cs typeface="Arial"/>
              </a:rPr>
              <a:t>5. Domniemywa się, że zobowiązania pieniężne dłużnika przekraczają wartość jego majątku, jeżeli zgodnie z bilansem jego zobowiązania, z wyłączeniem rezerw na zobowiązania oraz zobowiązań wobec jednostek powiązanych, przekraczają wartość jego aktywów, a stan ten utrzymuje się przez okres przekraczający dwadzieścia cztery miesiące.</a:t>
            </a:r>
          </a:p>
          <a:p>
            <a:pPr algn="just">
              <a:spcBef>
                <a:spcPts val="600"/>
              </a:spcBef>
            </a:pPr>
            <a:r>
              <a:rPr lang="pl-PL" sz="1200" dirty="0">
                <a:solidFill>
                  <a:srgbClr val="000000"/>
                </a:solidFill>
                <a:latin typeface="Arial"/>
                <a:cs typeface="Arial"/>
              </a:rPr>
              <a:t>6. Sąd może oddalić wniosek o ogłoszenie upadłości, jeżeli nie ma zagrożenia utraty przez dłużnika zdolności do wykonywania jego wymagalnych zobowiązań pieniężnych w niedługim czasie.</a:t>
            </a:r>
          </a:p>
          <a:p>
            <a:pPr algn="just">
              <a:spcBef>
                <a:spcPts val="600"/>
              </a:spcBef>
            </a:pPr>
            <a:r>
              <a:rPr lang="pl-PL" sz="1200" b="1" dirty="0">
                <a:solidFill>
                  <a:srgbClr val="000000"/>
                </a:solidFill>
                <a:latin typeface="Arial"/>
                <a:cs typeface="Arial"/>
              </a:rPr>
              <a:t>7. Przepisy ust. 2–6 nie mają zastosowania do spółek osobowych określonych w ustawie z dnia 15 września 2000 r. − Kodeks spółek handlowych (Dz. U. z 2013 r. poz. 1030, z </a:t>
            </a:r>
            <a:r>
              <a:rPr lang="pl-PL" sz="1200" b="1" dirty="0" err="1">
                <a:solidFill>
                  <a:srgbClr val="000000"/>
                </a:solidFill>
                <a:latin typeface="Arial"/>
                <a:cs typeface="Arial"/>
              </a:rPr>
              <a:t>późn</a:t>
            </a:r>
            <a:r>
              <a:rPr lang="pl-PL" sz="1200" b="1" dirty="0">
                <a:solidFill>
                  <a:srgbClr val="000000"/>
                </a:solidFill>
                <a:latin typeface="Arial"/>
                <a:cs typeface="Arial"/>
              </a:rPr>
              <a:t>. zm.[28])), zwanej dalej „Kodeksem spółek handlowych”, w których co najmniej jednym wspólnikiem odpowiadającym za zobowiązania spółki bez ograniczenia całym swoim majątkiem jest osoba fizyczna.</a:t>
            </a:r>
          </a:p>
        </p:txBody>
      </p:sp>
    </p:spTree>
    <p:extLst>
      <p:ext uri="{BB962C8B-B14F-4D97-AF65-F5344CB8AC3E}">
        <p14:creationId xmlns:p14="http://schemas.microsoft.com/office/powerpoint/2010/main" val="2361925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728" y="274638"/>
            <a:ext cx="7258072" cy="1143000"/>
          </a:xfrm>
        </p:spPr>
        <p:txBody>
          <a:bodyPr>
            <a:noAutofit/>
          </a:bodyPr>
          <a:lstStyle/>
          <a:p>
            <a:r>
              <a:rPr lang="pl-PL" sz="2400" b="1" dirty="0" smtClean="0">
                <a:latin typeface="Arial"/>
                <a:cs typeface="Arial"/>
              </a:rPr>
              <a:t>Niewypłacalność od 1 stycznia 2016 r.</a:t>
            </a:r>
            <a:endParaRPr lang="pl-PL" sz="2400" b="1" dirty="0">
              <a:latin typeface="Arial"/>
              <a:cs typeface="Arial"/>
            </a:endParaRPr>
          </a:p>
        </p:txBody>
      </p:sp>
      <p:sp>
        <p:nvSpPr>
          <p:cNvPr id="3" name="Footer Placeholder 2"/>
          <p:cNvSpPr>
            <a:spLocks noGrp="1"/>
          </p:cNvSpPr>
          <p:nvPr>
            <p:ph type="ftr" sz="quarter" idx="11"/>
          </p:nvPr>
        </p:nvSpPr>
        <p:spPr/>
        <p:txBody>
          <a:bodyPr/>
          <a:lstStyle/>
          <a:p>
            <a:endParaRPr lang="pl-PL"/>
          </a:p>
        </p:txBody>
      </p:sp>
      <p:sp>
        <p:nvSpPr>
          <p:cNvPr id="6" name="PoleTekstowe 5"/>
          <p:cNvSpPr txBox="1"/>
          <p:nvPr/>
        </p:nvSpPr>
        <p:spPr>
          <a:xfrm>
            <a:off x="1259632" y="1268760"/>
            <a:ext cx="7776864" cy="5293755"/>
          </a:xfrm>
          <a:prstGeom prst="rect">
            <a:avLst/>
          </a:prstGeom>
          <a:noFill/>
        </p:spPr>
        <p:txBody>
          <a:bodyPr wrap="square" rtlCol="0">
            <a:spAutoFit/>
          </a:bodyPr>
          <a:lstStyle/>
          <a:p>
            <a:pPr algn="just">
              <a:spcBef>
                <a:spcPts val="600"/>
              </a:spcBef>
            </a:pPr>
            <a:r>
              <a:rPr lang="pl-PL" sz="1400" b="1" dirty="0" smtClean="0">
                <a:latin typeface="Arial"/>
                <a:cs typeface="Arial"/>
              </a:rPr>
              <a:t>Rekomendacje Zespołu ds. nowelizacji prawa upadłościowego i naprawczego s. 39 i 40</a:t>
            </a:r>
          </a:p>
          <a:p>
            <a:pPr algn="just"/>
            <a:r>
              <a:rPr lang="pl-PL" sz="1200" dirty="0">
                <a:latin typeface="Arial"/>
                <a:cs typeface="Arial"/>
              </a:rPr>
              <a:t>Ze względu na brak możliwości określenia „prostego” (narzędziowego) ekonomicznego kryterium niewypłacalności przez nauki ekonomiczne Zespół wskazuje, że możliwe jest wskazanie szeregu przykładowych mierników zdolności finansowej (np. poprzez wskazanie mierników ekonomicznych, które często świadczą o braku zdolności finansowej podmiotu)</a:t>
            </a:r>
            <a:r>
              <a:rPr lang="pl-PL" sz="1200" dirty="0" smtClean="0">
                <a:latin typeface="Arial"/>
                <a:cs typeface="Arial"/>
              </a:rPr>
              <a:t>. (…) Lista </a:t>
            </a:r>
            <a:r>
              <a:rPr lang="pl-PL" sz="1200" dirty="0">
                <a:latin typeface="Arial"/>
                <a:cs typeface="Arial"/>
              </a:rPr>
              <a:t>ta ma charakter narzędziowy, to znaczy powinna ułatwić podmiotom gospodarczym stwierdzenie, czy w danym momencie nastąpił stan niewypłacalności: </a:t>
            </a:r>
          </a:p>
          <a:p>
            <a:pPr marL="228600" lvl="0" indent="-228600" algn="just">
              <a:buFont typeface="+mj-lt"/>
              <a:buAutoNum type="arabicPeriod"/>
            </a:pPr>
            <a:r>
              <a:rPr lang="pl-PL" sz="1200" dirty="0">
                <a:latin typeface="Arial"/>
                <a:cs typeface="Arial"/>
              </a:rPr>
              <a:t>Kluczowe wskaźniki finansowe w co najmniej dwóch z obszarów płynności finansowej, zadłużenia, rentowności są istotnie niekorzystne w porównaniu do analogicznych wskaźników dla większości konkurentów dłużnika prowadzących tę samą lub podobną działalność, co faktycznie wykonywana przez dłużnika w okresie ostatnich 24 miesięcy.</a:t>
            </a:r>
          </a:p>
          <a:p>
            <a:pPr marL="228600" lvl="0" indent="-228600" algn="just">
              <a:buFont typeface="+mj-lt"/>
              <a:buAutoNum type="arabicPeriod"/>
            </a:pPr>
            <a:r>
              <a:rPr lang="pl-PL" sz="1200" dirty="0">
                <a:latin typeface="Arial"/>
                <a:cs typeface="Arial"/>
              </a:rPr>
              <a:t>Wycofanie lub udokumentowany zamiar wycofania istotnego finansowania dłużnika przez wierzycieli w okresie ostatnich 12 miesięcy.</a:t>
            </a:r>
          </a:p>
          <a:p>
            <a:pPr marL="228600" lvl="0" indent="-228600" algn="just">
              <a:buFont typeface="+mj-lt"/>
              <a:buAutoNum type="arabicPeriod"/>
            </a:pPr>
            <a:r>
              <a:rPr lang="pl-PL" sz="1200" dirty="0">
                <a:latin typeface="Arial"/>
                <a:cs typeface="Arial"/>
              </a:rPr>
              <a:t>Odejście kluczowego personelu kierowniczego i brak następców w okresie ostatnich 12 miesięcy.</a:t>
            </a:r>
          </a:p>
          <a:p>
            <a:pPr marL="228600" lvl="0" indent="-228600" algn="just">
              <a:buFont typeface="+mj-lt"/>
              <a:buAutoNum type="arabicPeriod"/>
            </a:pPr>
            <a:r>
              <a:rPr lang="pl-PL" sz="1200" dirty="0">
                <a:latin typeface="Arial"/>
                <a:cs typeface="Arial"/>
              </a:rPr>
              <a:t>Utrata przez dłużnika rynku zbytu, praw majątkowych lub głównego dostawcy, podstawowych dla jego faktycznie wykonywanej działalności w okresie ostatnich 12 miesięcy.</a:t>
            </a:r>
          </a:p>
          <a:p>
            <a:pPr marL="228600" lvl="0" indent="-228600" algn="just">
              <a:buFont typeface="+mj-lt"/>
              <a:buAutoNum type="arabicPeriod"/>
            </a:pPr>
            <a:r>
              <a:rPr lang="pl-PL" sz="1200" dirty="0">
                <a:latin typeface="Arial"/>
                <a:cs typeface="Arial"/>
              </a:rPr>
              <a:t>Toczące się w stosunku do dłużnika postępowanie sądowe lub administracyjne, które w przypadku uprawdopodobnionego niekorzystnego rozstrzygnięcia spowoduje powstanie zobowiązań, których dłużnik nie będzie wstanie uregulować.</a:t>
            </a:r>
          </a:p>
          <a:p>
            <a:pPr marL="228600" lvl="0" indent="-228600" algn="just">
              <a:buFont typeface="+mj-lt"/>
              <a:buAutoNum type="arabicPeriod"/>
            </a:pPr>
            <a:r>
              <a:rPr lang="pl-PL" sz="1200" dirty="0">
                <a:latin typeface="Arial"/>
                <a:cs typeface="Arial"/>
              </a:rPr>
              <a:t>Brak regulowania wynagrodzeń pracowników lub składek na ubezpieczenia społeczne przez dłużnika w okresie ostatnich 12 miesięcy.</a:t>
            </a:r>
          </a:p>
          <a:p>
            <a:pPr marL="228600" lvl="0" indent="-228600" algn="just">
              <a:buFont typeface="+mj-lt"/>
              <a:buAutoNum type="arabicPeriod"/>
            </a:pPr>
            <a:r>
              <a:rPr lang="pl-PL" sz="1200" dirty="0">
                <a:latin typeface="Arial"/>
                <a:cs typeface="Arial"/>
              </a:rPr>
              <a:t>Stan środków pieniężnych i ich ekwiwalentów wykazuje systematyczny spadek przez co najmniej ostatnie 24 miesiące oraz jest niski w porównaniu do stanu wykazywanego przez konkurentów dłużnika prowadzących tę samą lub podobną działalność, co faktycznie wykonywana przez dłużnika. </a:t>
            </a:r>
          </a:p>
          <a:p>
            <a:pPr marL="228600" lvl="0" indent="-228600" algn="just">
              <a:buFont typeface="+mj-lt"/>
              <a:buAutoNum type="arabicPeriod"/>
            </a:pPr>
            <a:r>
              <a:rPr lang="pl-PL" sz="1200" dirty="0">
                <a:latin typeface="Arial"/>
                <a:cs typeface="Arial"/>
              </a:rPr>
              <a:t>Utrzymywanie się straty podatkowej w rozumieniu Ustawy o podatku dochodowym od osób prawnych lub Ustawy o podatku dochodowym od osób fizycznych przez co najmniej ostatnie 24 miesiące.</a:t>
            </a:r>
          </a:p>
          <a:p>
            <a:pPr marL="228600" lvl="0" indent="-228600" algn="just">
              <a:buFont typeface="+mj-lt"/>
              <a:buAutoNum type="arabicPeriod"/>
            </a:pPr>
            <a:r>
              <a:rPr lang="pl-PL" sz="1200" dirty="0">
                <a:latin typeface="Arial"/>
                <a:cs typeface="Arial"/>
              </a:rPr>
              <a:t>Nastąpiła istotna utrata wartości majątku dłużnika w okresie ostatnich 12 miesięcy.</a:t>
            </a:r>
          </a:p>
          <a:p>
            <a:pPr marL="228600" lvl="0" indent="-228600" algn="just">
              <a:buFont typeface="+mj-lt"/>
              <a:buAutoNum type="arabicPeriod"/>
            </a:pPr>
            <a:r>
              <a:rPr lang="pl-PL" sz="1200" dirty="0">
                <a:latin typeface="Arial"/>
                <a:cs typeface="Arial"/>
              </a:rPr>
              <a:t>Zobowiązania i rezerwy na zobowiązania przekraczają wartość aktywów, przy czym zobowiązania, rezerwy na zobowiązania i aktywa są rozumiane tak jak w Ustawie o rachunkowości.</a:t>
            </a:r>
          </a:p>
        </p:txBody>
      </p:sp>
    </p:spTree>
    <p:extLst>
      <p:ext uri="{BB962C8B-B14F-4D97-AF65-F5344CB8AC3E}">
        <p14:creationId xmlns:p14="http://schemas.microsoft.com/office/powerpoint/2010/main" val="4095277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728" y="274638"/>
            <a:ext cx="7258072" cy="1143000"/>
          </a:xfrm>
        </p:spPr>
        <p:txBody>
          <a:bodyPr>
            <a:noAutofit/>
          </a:bodyPr>
          <a:lstStyle/>
          <a:p>
            <a:pPr>
              <a:spcBef>
                <a:spcPts val="600"/>
              </a:spcBef>
            </a:pPr>
            <a:r>
              <a:rPr lang="pl-PL" sz="2400" b="1" dirty="0">
                <a:latin typeface="Arial"/>
                <a:cs typeface="Arial"/>
              </a:rPr>
              <a:t>Subsydiarna odpowiedzialność członków zarządów po 1 stycznia 2016 r. </a:t>
            </a:r>
          </a:p>
        </p:txBody>
      </p:sp>
      <p:sp>
        <p:nvSpPr>
          <p:cNvPr id="3" name="Footer Placeholder 2"/>
          <p:cNvSpPr>
            <a:spLocks noGrp="1"/>
          </p:cNvSpPr>
          <p:nvPr>
            <p:ph type="ftr" sz="quarter" idx="11"/>
          </p:nvPr>
        </p:nvSpPr>
        <p:spPr/>
        <p:txBody>
          <a:bodyPr/>
          <a:lstStyle/>
          <a:p>
            <a:endParaRPr lang="pl-PL"/>
          </a:p>
        </p:txBody>
      </p:sp>
      <p:sp>
        <p:nvSpPr>
          <p:cNvPr id="9" name="PoleTekstowe 8"/>
          <p:cNvSpPr txBox="1"/>
          <p:nvPr/>
        </p:nvSpPr>
        <p:spPr>
          <a:xfrm>
            <a:off x="1259632" y="1412776"/>
            <a:ext cx="7776864" cy="4985979"/>
          </a:xfrm>
          <a:prstGeom prst="rect">
            <a:avLst/>
          </a:prstGeom>
          <a:noFill/>
        </p:spPr>
        <p:txBody>
          <a:bodyPr wrap="square" rtlCol="0">
            <a:spAutoFit/>
          </a:bodyPr>
          <a:lstStyle/>
          <a:p>
            <a:pPr algn="just">
              <a:spcBef>
                <a:spcPts val="600"/>
              </a:spcBef>
            </a:pPr>
            <a:r>
              <a:rPr lang="pl-PL" sz="1400" b="1" dirty="0" smtClean="0">
                <a:latin typeface="Arial"/>
                <a:cs typeface="Arial"/>
              </a:rPr>
              <a:t>Art</a:t>
            </a:r>
            <a:r>
              <a:rPr lang="pl-PL" sz="1400" b="1" dirty="0">
                <a:latin typeface="Arial"/>
                <a:cs typeface="Arial"/>
              </a:rPr>
              <a:t>. </a:t>
            </a:r>
            <a:r>
              <a:rPr lang="pl-PL" sz="1400" b="1" dirty="0" smtClean="0">
                <a:latin typeface="Arial"/>
                <a:cs typeface="Arial"/>
              </a:rPr>
              <a:t>21</a:t>
            </a:r>
            <a:r>
              <a:rPr lang="pl-PL" sz="1400" b="1" dirty="0">
                <a:latin typeface="Arial"/>
                <a:cs typeface="Arial"/>
              </a:rPr>
              <a:t> </a:t>
            </a:r>
            <a:r>
              <a:rPr lang="pl-PL" sz="1400" b="1" dirty="0" err="1" smtClean="0">
                <a:latin typeface="Arial"/>
                <a:cs typeface="Arial"/>
              </a:rPr>
              <a:t>PrU</a:t>
            </a:r>
            <a:endParaRPr lang="pl-PL" sz="1400" b="1" dirty="0" smtClean="0">
              <a:latin typeface="Arial"/>
              <a:cs typeface="Arial"/>
            </a:endParaRPr>
          </a:p>
          <a:p>
            <a:pPr algn="just">
              <a:spcBef>
                <a:spcPts val="600"/>
              </a:spcBef>
            </a:pPr>
            <a:r>
              <a:rPr lang="pl-PL" sz="1200" dirty="0" smtClean="0">
                <a:latin typeface="Arial"/>
                <a:cs typeface="Arial"/>
              </a:rPr>
              <a:t>1</a:t>
            </a:r>
            <a:r>
              <a:rPr lang="pl-PL" sz="1200" dirty="0">
                <a:latin typeface="Arial"/>
                <a:cs typeface="Arial"/>
              </a:rPr>
              <a:t>. </a:t>
            </a:r>
            <a:r>
              <a:rPr lang="pl-PL" sz="1200" dirty="0" smtClean="0">
                <a:latin typeface="Arial"/>
                <a:cs typeface="Arial"/>
              </a:rPr>
              <a:t>Dłużnik </a:t>
            </a:r>
            <a:r>
              <a:rPr lang="pl-PL" sz="1200" dirty="0">
                <a:latin typeface="Arial"/>
                <a:cs typeface="Arial"/>
              </a:rPr>
              <a:t>jest obowiązany, nie później niż </a:t>
            </a:r>
            <a:r>
              <a:rPr lang="pl-PL" sz="1200" b="1" u="sng" dirty="0" smtClean="0">
                <a:latin typeface="Arial"/>
                <a:cs typeface="Arial"/>
              </a:rPr>
              <a:t>trzydziestu </a:t>
            </a:r>
            <a:r>
              <a:rPr lang="pl-PL" sz="1200" b="1" u="sng" dirty="0">
                <a:latin typeface="Arial"/>
                <a:cs typeface="Arial"/>
              </a:rPr>
              <a:t>dni od dnia</a:t>
            </a:r>
            <a:r>
              <a:rPr lang="pl-PL" sz="1200" dirty="0">
                <a:latin typeface="Arial"/>
                <a:cs typeface="Arial"/>
              </a:rPr>
              <a:t>, w którym wystąpiła podstawa do ogłoszenia upadłości, zgłosić w sądzie wniosek o ogłoszenie upadłości.</a:t>
            </a:r>
          </a:p>
          <a:p>
            <a:pPr algn="just">
              <a:spcBef>
                <a:spcPts val="600"/>
              </a:spcBef>
            </a:pPr>
            <a:r>
              <a:rPr lang="pl-PL" sz="1200" dirty="0">
                <a:latin typeface="Arial"/>
                <a:cs typeface="Arial"/>
              </a:rPr>
              <a:t>2. </a:t>
            </a:r>
            <a:r>
              <a:rPr lang="pl-PL" sz="1200" dirty="0" smtClean="0">
                <a:latin typeface="Arial"/>
                <a:cs typeface="Arial"/>
              </a:rPr>
              <a:t>Jeżeli </a:t>
            </a:r>
            <a:r>
              <a:rPr lang="pl-PL" sz="1200" dirty="0">
                <a:latin typeface="Arial"/>
                <a:cs typeface="Arial"/>
              </a:rPr>
              <a:t>dłużnikiem jest osoba prawna albo inna jednostka organizacyjna nieposiadająca osobowości prawnej, której odrębna ustawa przyznaje zdolność prawną, obowiązek, o którym mowa w ust. 1, spoczywa </a:t>
            </a:r>
            <a:r>
              <a:rPr lang="pl-PL" sz="1200" b="1" dirty="0">
                <a:latin typeface="Arial"/>
                <a:cs typeface="Arial"/>
              </a:rPr>
              <a:t>na każdym, kto </a:t>
            </a:r>
            <a:r>
              <a:rPr lang="pl-PL" sz="1200" b="1" dirty="0" smtClean="0">
                <a:latin typeface="Arial"/>
                <a:cs typeface="Arial"/>
              </a:rPr>
              <a:t>na </a:t>
            </a:r>
            <a:r>
              <a:rPr lang="pl-PL" sz="1200" b="1" dirty="0">
                <a:latin typeface="Arial"/>
                <a:cs typeface="Arial"/>
              </a:rPr>
              <a:t>podstawie ustawy, umowy spółki lub statutu ma prawo do prowadzenia spraw dłużnika </a:t>
            </a:r>
            <a:r>
              <a:rPr lang="pl-PL" sz="1600" b="1" dirty="0">
                <a:solidFill>
                  <a:srgbClr val="FF0000"/>
                </a:solidFill>
                <a:latin typeface="Arial"/>
                <a:cs typeface="Arial"/>
              </a:rPr>
              <a:t>i</a:t>
            </a:r>
            <a:r>
              <a:rPr lang="pl-PL" sz="1200" b="1" dirty="0">
                <a:latin typeface="Arial"/>
                <a:cs typeface="Arial"/>
              </a:rPr>
              <a:t> do jego reprezentowania, samodzielnie lub łącznie z innymi osobami.</a:t>
            </a:r>
          </a:p>
          <a:p>
            <a:pPr algn="just">
              <a:spcBef>
                <a:spcPts val="600"/>
              </a:spcBef>
            </a:pPr>
            <a:r>
              <a:rPr lang="pl-PL" sz="1200" dirty="0">
                <a:latin typeface="Arial"/>
                <a:cs typeface="Arial"/>
              </a:rPr>
              <a:t>3. </a:t>
            </a:r>
            <a:r>
              <a:rPr lang="pl-PL" sz="1200" dirty="0" smtClean="0">
                <a:latin typeface="Arial"/>
                <a:cs typeface="Arial"/>
              </a:rPr>
              <a:t>Osoby</a:t>
            </a:r>
            <a:r>
              <a:rPr lang="pl-PL" sz="1200" dirty="0">
                <a:latin typeface="Arial"/>
                <a:cs typeface="Arial"/>
              </a:rPr>
              <a:t>, o których mowa w ust. 1 i 2, ponoszą odpowiedzialność za szkodę wyrządzoną wskutek niezłożenia wniosku w terminie określonym w ust. </a:t>
            </a:r>
            <a:r>
              <a:rPr lang="pl-PL" sz="1200" dirty="0" smtClean="0">
                <a:latin typeface="Arial"/>
                <a:cs typeface="Arial"/>
              </a:rPr>
              <a:t>1, </a:t>
            </a:r>
            <a:r>
              <a:rPr lang="pl-PL" sz="1200" b="1" dirty="0">
                <a:latin typeface="Arial"/>
                <a:cs typeface="Arial"/>
              </a:rPr>
              <a:t>chyba że nie ponoszą winy</a:t>
            </a:r>
            <a:r>
              <a:rPr lang="pl-PL" sz="1200" dirty="0">
                <a:latin typeface="Arial"/>
                <a:cs typeface="Arial"/>
              </a:rPr>
              <a:t>. Osoby te mogą uwolnić się od odpowiedzialności, w szczególności jeżeli wykażą, że w terminie określonym w ust. 1 </a:t>
            </a:r>
            <a:r>
              <a:rPr lang="pl-PL" sz="1200" b="1" dirty="0">
                <a:latin typeface="Arial"/>
                <a:cs typeface="Arial"/>
              </a:rPr>
              <a:t>otwarto postępowanie restrukturyzacyjne albo zatwierdzono układ w postępowaniu o zatwierdzenie układu.</a:t>
            </a:r>
          </a:p>
          <a:p>
            <a:pPr algn="just">
              <a:spcBef>
                <a:spcPts val="600"/>
              </a:spcBef>
            </a:pPr>
            <a:r>
              <a:rPr lang="pl-PL" sz="1200" dirty="0" smtClean="0">
                <a:latin typeface="Arial"/>
                <a:cs typeface="Arial"/>
              </a:rPr>
              <a:t>3a</a:t>
            </a:r>
            <a:r>
              <a:rPr lang="pl-PL" sz="1200" dirty="0">
                <a:latin typeface="Arial"/>
                <a:cs typeface="Arial"/>
              </a:rPr>
              <a:t>. </a:t>
            </a:r>
            <a:r>
              <a:rPr lang="pl-PL" sz="1200" b="1" u="sng" dirty="0" smtClean="0">
                <a:latin typeface="Arial"/>
                <a:cs typeface="Arial"/>
              </a:rPr>
              <a:t>W </a:t>
            </a:r>
            <a:r>
              <a:rPr lang="pl-PL" sz="1200" b="1" u="sng" dirty="0">
                <a:latin typeface="Arial"/>
                <a:cs typeface="Arial"/>
              </a:rPr>
              <a:t>przypadku dochodzenia odszkodowania przez wierzyciela niewypłacalnego dłużnika domniemywa się, że szkoda, o której mowa w ust. 3</a:t>
            </a:r>
            <a:r>
              <a:rPr lang="pl-PL" sz="1200" dirty="0">
                <a:latin typeface="Arial"/>
                <a:cs typeface="Arial"/>
              </a:rPr>
              <a:t>, </a:t>
            </a:r>
            <a:r>
              <a:rPr lang="pl-PL" sz="1200" b="1" u="sng" dirty="0">
                <a:latin typeface="Arial"/>
                <a:cs typeface="Arial"/>
              </a:rPr>
              <a:t>obejmuje wysokość niezaspokojonej wierzytelności tego wierzyciela wobec dłużnika.</a:t>
            </a:r>
          </a:p>
          <a:p>
            <a:pPr algn="just">
              <a:spcBef>
                <a:spcPts val="600"/>
              </a:spcBef>
            </a:pPr>
            <a:r>
              <a:rPr lang="pl-PL" sz="1200" dirty="0" smtClean="0">
                <a:latin typeface="Arial"/>
                <a:cs typeface="Arial"/>
              </a:rPr>
              <a:t>5</a:t>
            </a:r>
            <a:r>
              <a:rPr lang="pl-PL" sz="1200" dirty="0">
                <a:latin typeface="Arial"/>
                <a:cs typeface="Arial"/>
              </a:rPr>
              <a:t>. </a:t>
            </a:r>
            <a:r>
              <a:rPr lang="pl-PL" sz="1200" dirty="0" smtClean="0">
                <a:latin typeface="Arial"/>
                <a:cs typeface="Arial"/>
              </a:rPr>
              <a:t>Osoby</a:t>
            </a:r>
            <a:r>
              <a:rPr lang="pl-PL" sz="1200" dirty="0">
                <a:latin typeface="Arial"/>
                <a:cs typeface="Arial"/>
              </a:rPr>
              <a:t>, o których mowa w ust. 1 i 2, nie ponoszą odpowiedzialności za niezłożenie wniosku o ogłoszenie upadłości w czasie, </a:t>
            </a:r>
            <a:r>
              <a:rPr lang="pl-PL" sz="1200" b="1" dirty="0">
                <a:latin typeface="Arial"/>
                <a:cs typeface="Arial"/>
              </a:rPr>
              <a:t>gdy prowadzona jest egzekucja przez zarząd przymusowy </a:t>
            </a:r>
            <a:r>
              <a:rPr lang="pl-PL" sz="1200" dirty="0">
                <a:latin typeface="Arial"/>
                <a:cs typeface="Arial"/>
              </a:rPr>
              <a:t>albo </a:t>
            </a:r>
            <a:r>
              <a:rPr lang="pl-PL" sz="1200" b="1" dirty="0">
                <a:latin typeface="Arial"/>
                <a:cs typeface="Arial"/>
              </a:rPr>
              <a:t>przez sprzedaż przedsiębiorstwa, na podstawie przepisów Kodeksu postępowania cywilnego</a:t>
            </a:r>
            <a:r>
              <a:rPr lang="pl-PL" sz="1200" dirty="0">
                <a:latin typeface="Arial"/>
                <a:cs typeface="Arial"/>
              </a:rPr>
              <a:t>, jeżeli obowiązek złożenia wniosku o ogłoszenie upadłości powstał </a:t>
            </a:r>
            <a:r>
              <a:rPr lang="pl-PL" sz="1200" b="1" dirty="0" smtClean="0">
                <a:latin typeface="Arial"/>
                <a:cs typeface="Arial"/>
              </a:rPr>
              <a:t>w czasie prowadzenia egzekucji.</a:t>
            </a:r>
            <a:endParaRPr lang="pl-PL" sz="1200" b="1" dirty="0">
              <a:latin typeface="Arial"/>
              <a:cs typeface="Arial"/>
            </a:endParaRPr>
          </a:p>
          <a:p>
            <a:pPr algn="just">
              <a:spcBef>
                <a:spcPts val="600"/>
              </a:spcBef>
            </a:pPr>
            <a:endParaRPr lang="pl-PL" sz="1400" dirty="0" smtClean="0"/>
          </a:p>
          <a:p>
            <a:endParaRPr lang="pl-PL" sz="1400" dirty="0"/>
          </a:p>
          <a:p>
            <a:pPr algn="just">
              <a:spcBef>
                <a:spcPts val="600"/>
              </a:spcBef>
            </a:pPr>
            <a:endParaRPr lang="pl-PL" sz="1400" b="1" dirty="0">
              <a:latin typeface="Arial"/>
              <a:cs typeface="Arial"/>
            </a:endParaRPr>
          </a:p>
          <a:p>
            <a:pPr algn="just">
              <a:spcBef>
                <a:spcPts val="600"/>
              </a:spcBef>
            </a:pPr>
            <a:endParaRPr lang="pl-PL" sz="1400" dirty="0" smtClean="0">
              <a:latin typeface="Arial"/>
              <a:cs typeface="Arial"/>
            </a:endParaRPr>
          </a:p>
        </p:txBody>
      </p:sp>
    </p:spTree>
    <p:extLst>
      <p:ext uri="{BB962C8B-B14F-4D97-AF65-F5344CB8AC3E}">
        <p14:creationId xmlns:p14="http://schemas.microsoft.com/office/powerpoint/2010/main" val="1373970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728" y="332656"/>
            <a:ext cx="7258072" cy="1143000"/>
          </a:xfrm>
        </p:spPr>
        <p:txBody>
          <a:bodyPr>
            <a:noAutofit/>
          </a:bodyPr>
          <a:lstStyle/>
          <a:p>
            <a:pPr>
              <a:spcBef>
                <a:spcPts val="600"/>
              </a:spcBef>
            </a:pPr>
            <a:r>
              <a:rPr lang="pl-PL" sz="2400" b="1" dirty="0">
                <a:latin typeface="Arial"/>
                <a:cs typeface="Arial"/>
              </a:rPr>
              <a:t>Subsydiarna odpowiedzialność członków zarządów po 1 stycznia 2016 r. </a:t>
            </a:r>
          </a:p>
        </p:txBody>
      </p:sp>
      <p:sp>
        <p:nvSpPr>
          <p:cNvPr id="3" name="Footer Placeholder 2"/>
          <p:cNvSpPr>
            <a:spLocks noGrp="1"/>
          </p:cNvSpPr>
          <p:nvPr>
            <p:ph type="ftr" sz="quarter" idx="11"/>
          </p:nvPr>
        </p:nvSpPr>
        <p:spPr>
          <a:xfrm>
            <a:off x="3124200" y="6743774"/>
            <a:ext cx="2895600" cy="365125"/>
          </a:xfrm>
        </p:spPr>
        <p:txBody>
          <a:bodyPr/>
          <a:lstStyle/>
          <a:p>
            <a:endParaRPr lang="pl-PL"/>
          </a:p>
        </p:txBody>
      </p:sp>
      <p:graphicFrame>
        <p:nvGraphicFramePr>
          <p:cNvPr id="5" name="Diagram 4"/>
          <p:cNvGraphicFramePr/>
          <p:nvPr>
            <p:extLst>
              <p:ext uri="{D42A27DB-BD31-4B8C-83A1-F6EECF244321}">
                <p14:modId xmlns:p14="http://schemas.microsoft.com/office/powerpoint/2010/main" val="122866501"/>
              </p:ext>
            </p:extLst>
          </p:nvPr>
        </p:nvGraphicFramePr>
        <p:xfrm>
          <a:off x="1259632" y="1800200"/>
          <a:ext cx="7776864"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trzałka w dół 5"/>
          <p:cNvSpPr/>
          <p:nvPr/>
        </p:nvSpPr>
        <p:spPr>
          <a:xfrm>
            <a:off x="3635896" y="2736304"/>
            <a:ext cx="576064" cy="1224136"/>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pl-PL"/>
          </a:p>
        </p:txBody>
      </p:sp>
      <p:sp>
        <p:nvSpPr>
          <p:cNvPr id="8" name="PoleTekstowe 7"/>
          <p:cNvSpPr txBox="1"/>
          <p:nvPr/>
        </p:nvSpPr>
        <p:spPr>
          <a:xfrm>
            <a:off x="3059832" y="2284511"/>
            <a:ext cx="1728192" cy="307777"/>
          </a:xfrm>
          <a:prstGeom prst="rect">
            <a:avLst/>
          </a:prstGeom>
          <a:noFill/>
        </p:spPr>
        <p:txBody>
          <a:bodyPr wrap="square" rtlCol="0">
            <a:spAutoFit/>
          </a:bodyPr>
          <a:lstStyle/>
          <a:p>
            <a:pPr algn="ctr"/>
            <a:r>
              <a:rPr lang="pl-PL" sz="1400" b="1" dirty="0" smtClean="0">
                <a:latin typeface="Arial"/>
                <a:cs typeface="Arial"/>
              </a:rPr>
              <a:t>Wniosek zarządu</a:t>
            </a:r>
            <a:endParaRPr lang="pl-PL" sz="1400" b="1" dirty="0">
              <a:latin typeface="Arial"/>
              <a:cs typeface="Arial"/>
            </a:endParaRPr>
          </a:p>
        </p:txBody>
      </p:sp>
      <p:sp>
        <p:nvSpPr>
          <p:cNvPr id="10" name="Strzałka w lewo i prawo 9"/>
          <p:cNvSpPr/>
          <p:nvPr/>
        </p:nvSpPr>
        <p:spPr>
          <a:xfrm>
            <a:off x="1475656" y="5184576"/>
            <a:ext cx="7344816" cy="360040"/>
          </a:xfrm>
          <a:prstGeom prst="lef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pl-PL"/>
          </a:p>
        </p:txBody>
      </p:sp>
      <p:sp>
        <p:nvSpPr>
          <p:cNvPr id="11" name="PoleTekstowe 10"/>
          <p:cNvSpPr txBox="1"/>
          <p:nvPr/>
        </p:nvSpPr>
        <p:spPr>
          <a:xfrm>
            <a:off x="3923928" y="5616624"/>
            <a:ext cx="1728192" cy="523220"/>
          </a:xfrm>
          <a:prstGeom prst="rect">
            <a:avLst/>
          </a:prstGeom>
          <a:noFill/>
        </p:spPr>
        <p:txBody>
          <a:bodyPr wrap="square" rtlCol="0">
            <a:spAutoFit/>
          </a:bodyPr>
          <a:lstStyle/>
          <a:p>
            <a:pPr algn="ctr"/>
            <a:r>
              <a:rPr lang="pl-PL" sz="1400" b="1" dirty="0" smtClean="0">
                <a:latin typeface="Arial"/>
                <a:cs typeface="Arial"/>
              </a:rPr>
              <a:t>Udowadnia wierzyciel</a:t>
            </a:r>
            <a:endParaRPr lang="pl-PL" sz="1400" b="1" dirty="0">
              <a:latin typeface="Arial"/>
              <a:cs typeface="Arial"/>
            </a:endParaRPr>
          </a:p>
        </p:txBody>
      </p:sp>
      <p:sp>
        <p:nvSpPr>
          <p:cNvPr id="13" name="Strzałka w lewo i prawo 12"/>
          <p:cNvSpPr/>
          <p:nvPr/>
        </p:nvSpPr>
        <p:spPr>
          <a:xfrm>
            <a:off x="1475656" y="2016224"/>
            <a:ext cx="4824536" cy="360040"/>
          </a:xfrm>
          <a:prstGeom prst="lef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pl-PL"/>
          </a:p>
        </p:txBody>
      </p:sp>
      <p:sp>
        <p:nvSpPr>
          <p:cNvPr id="14" name="Strzałka w lewo i prawo 13"/>
          <p:cNvSpPr/>
          <p:nvPr/>
        </p:nvSpPr>
        <p:spPr>
          <a:xfrm>
            <a:off x="6372200" y="2808312"/>
            <a:ext cx="2456656" cy="279648"/>
          </a:xfrm>
          <a:prstGeom prst="lef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pl-PL"/>
          </a:p>
        </p:txBody>
      </p:sp>
      <p:sp>
        <p:nvSpPr>
          <p:cNvPr id="12" name="PoleTekstowe 11"/>
          <p:cNvSpPr txBox="1"/>
          <p:nvPr/>
        </p:nvSpPr>
        <p:spPr>
          <a:xfrm>
            <a:off x="6804248" y="2232248"/>
            <a:ext cx="1728192" cy="954107"/>
          </a:xfrm>
          <a:prstGeom prst="rect">
            <a:avLst/>
          </a:prstGeom>
          <a:noFill/>
        </p:spPr>
        <p:txBody>
          <a:bodyPr wrap="square" rtlCol="0">
            <a:spAutoFit/>
          </a:bodyPr>
          <a:lstStyle/>
          <a:p>
            <a:pPr algn="ctr"/>
            <a:r>
              <a:rPr lang="pl-PL" sz="1400" b="1" dirty="0" smtClean="0">
                <a:latin typeface="Arial"/>
                <a:cs typeface="Arial"/>
              </a:rPr>
              <a:t>Dłużni </a:t>
            </a:r>
            <a:r>
              <a:rPr lang="pl-PL" sz="1400" b="1" dirty="0" err="1" smtClean="0">
                <a:latin typeface="Arial"/>
                <a:cs typeface="Arial"/>
              </a:rPr>
              <a:t>udowadniadłużnik</a:t>
            </a:r>
            <a:r>
              <a:rPr lang="pl-PL" sz="1400" b="1" dirty="0" smtClean="0">
                <a:latin typeface="Arial"/>
                <a:cs typeface="Arial"/>
              </a:rPr>
              <a:t>, że jest wypłacalny</a:t>
            </a:r>
            <a:endParaRPr lang="pl-PL" sz="1400" b="1" dirty="0">
              <a:latin typeface="Arial"/>
              <a:cs typeface="Arial"/>
            </a:endParaRPr>
          </a:p>
        </p:txBody>
      </p:sp>
      <p:sp>
        <p:nvSpPr>
          <p:cNvPr id="15" name="PoleTekstowe 14"/>
          <p:cNvSpPr txBox="1"/>
          <p:nvPr/>
        </p:nvSpPr>
        <p:spPr>
          <a:xfrm>
            <a:off x="2267744" y="1728192"/>
            <a:ext cx="3888432" cy="307777"/>
          </a:xfrm>
          <a:prstGeom prst="rect">
            <a:avLst/>
          </a:prstGeom>
          <a:noFill/>
        </p:spPr>
        <p:txBody>
          <a:bodyPr wrap="square" rtlCol="0">
            <a:spAutoFit/>
          </a:bodyPr>
          <a:lstStyle/>
          <a:p>
            <a:pPr algn="ctr"/>
            <a:r>
              <a:rPr lang="pl-PL" sz="1400" b="1" dirty="0" smtClean="0">
                <a:latin typeface="Arial"/>
                <a:cs typeface="Arial"/>
              </a:rPr>
              <a:t>Dłużnik udowadnia, że jest niewypłacalny</a:t>
            </a:r>
            <a:endParaRPr lang="pl-PL" sz="1400" b="1" dirty="0">
              <a:latin typeface="Arial"/>
              <a:cs typeface="Arial"/>
            </a:endParaRPr>
          </a:p>
        </p:txBody>
      </p:sp>
      <p:sp>
        <p:nvSpPr>
          <p:cNvPr id="16" name="Strzałka w lewo i prawo 15"/>
          <p:cNvSpPr/>
          <p:nvPr/>
        </p:nvSpPr>
        <p:spPr>
          <a:xfrm>
            <a:off x="6372200" y="2016224"/>
            <a:ext cx="2448272" cy="360040"/>
          </a:xfrm>
          <a:prstGeom prst="lef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pl-PL"/>
          </a:p>
        </p:txBody>
      </p:sp>
      <p:sp>
        <p:nvSpPr>
          <p:cNvPr id="17" name="PoleTekstowe 16"/>
          <p:cNvSpPr txBox="1"/>
          <p:nvPr/>
        </p:nvSpPr>
        <p:spPr>
          <a:xfrm>
            <a:off x="7452320" y="1656184"/>
            <a:ext cx="432048" cy="307777"/>
          </a:xfrm>
          <a:prstGeom prst="rect">
            <a:avLst/>
          </a:prstGeom>
          <a:noFill/>
        </p:spPr>
        <p:txBody>
          <a:bodyPr wrap="square" rtlCol="0">
            <a:spAutoFit/>
          </a:bodyPr>
          <a:lstStyle/>
          <a:p>
            <a:pPr algn="ctr"/>
            <a:r>
              <a:rPr lang="pl-PL" sz="1400" b="1" dirty="0" smtClean="0">
                <a:latin typeface="Arial"/>
                <a:cs typeface="Arial"/>
              </a:rPr>
              <a:t>?</a:t>
            </a:r>
            <a:endParaRPr lang="pl-PL" sz="1400" b="1" dirty="0">
              <a:latin typeface="Arial"/>
              <a:cs typeface="Arial"/>
            </a:endParaRPr>
          </a:p>
        </p:txBody>
      </p:sp>
    </p:spTree>
    <p:extLst>
      <p:ext uri="{BB962C8B-B14F-4D97-AF65-F5344CB8AC3E}">
        <p14:creationId xmlns:p14="http://schemas.microsoft.com/office/powerpoint/2010/main" val="1096524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728" y="274638"/>
            <a:ext cx="7258072" cy="1143000"/>
          </a:xfrm>
        </p:spPr>
        <p:txBody>
          <a:bodyPr>
            <a:noAutofit/>
          </a:bodyPr>
          <a:lstStyle/>
          <a:p>
            <a:pPr>
              <a:spcBef>
                <a:spcPts val="600"/>
              </a:spcBef>
            </a:pPr>
            <a:r>
              <a:rPr lang="pl-PL" sz="2400" b="1" dirty="0">
                <a:latin typeface="Arial"/>
                <a:cs typeface="Arial"/>
              </a:rPr>
              <a:t>Subsydiarna odpowiedzialność członków zarządów po 1 stycznia 2016 r. </a:t>
            </a:r>
          </a:p>
        </p:txBody>
      </p:sp>
      <p:sp>
        <p:nvSpPr>
          <p:cNvPr id="3" name="Footer Placeholder 2"/>
          <p:cNvSpPr>
            <a:spLocks noGrp="1"/>
          </p:cNvSpPr>
          <p:nvPr>
            <p:ph type="ftr" sz="quarter" idx="11"/>
          </p:nvPr>
        </p:nvSpPr>
        <p:spPr/>
        <p:txBody>
          <a:bodyPr/>
          <a:lstStyle/>
          <a:p>
            <a:endParaRPr lang="pl-PL"/>
          </a:p>
        </p:txBody>
      </p:sp>
      <p:sp>
        <p:nvSpPr>
          <p:cNvPr id="9" name="PoleTekstowe 8"/>
          <p:cNvSpPr txBox="1"/>
          <p:nvPr/>
        </p:nvSpPr>
        <p:spPr>
          <a:xfrm>
            <a:off x="1259632" y="1412776"/>
            <a:ext cx="7776864" cy="4373504"/>
          </a:xfrm>
          <a:prstGeom prst="rect">
            <a:avLst/>
          </a:prstGeom>
          <a:noFill/>
        </p:spPr>
        <p:txBody>
          <a:bodyPr wrap="square" rtlCol="0">
            <a:spAutoFit/>
          </a:bodyPr>
          <a:lstStyle/>
          <a:p>
            <a:pPr algn="just">
              <a:lnSpc>
                <a:spcPct val="120000"/>
              </a:lnSpc>
            </a:pPr>
            <a:r>
              <a:rPr lang="pl-PL" sz="1400" b="1" dirty="0">
                <a:latin typeface="Arial"/>
                <a:cs typeface="Arial"/>
              </a:rPr>
              <a:t>Art. </a:t>
            </a:r>
            <a:r>
              <a:rPr lang="pl-PL" sz="1400" b="1" dirty="0" smtClean="0">
                <a:latin typeface="Arial"/>
                <a:cs typeface="Arial"/>
              </a:rPr>
              <a:t>25a</a:t>
            </a:r>
            <a:r>
              <a:rPr lang="pl-PL" sz="1400" b="1" dirty="0">
                <a:latin typeface="Arial"/>
                <a:cs typeface="Arial"/>
              </a:rPr>
              <a:t> </a:t>
            </a:r>
            <a:r>
              <a:rPr lang="pl-PL" sz="1400" b="1" dirty="0" smtClean="0">
                <a:latin typeface="Arial"/>
                <a:cs typeface="Arial"/>
              </a:rPr>
              <a:t>Ustawy o KRS</a:t>
            </a:r>
            <a:endParaRPr lang="pl-PL" sz="1400" dirty="0" smtClean="0">
              <a:latin typeface="Arial"/>
              <a:cs typeface="Arial"/>
            </a:endParaRPr>
          </a:p>
          <a:p>
            <a:pPr algn="just">
              <a:lnSpc>
                <a:spcPct val="120000"/>
              </a:lnSpc>
            </a:pPr>
            <a:r>
              <a:rPr lang="pl-PL" sz="1400" dirty="0" smtClean="0">
                <a:latin typeface="Arial"/>
                <a:cs typeface="Arial"/>
              </a:rPr>
              <a:t>1</a:t>
            </a:r>
            <a:r>
              <a:rPr lang="pl-PL" sz="1400" dirty="0">
                <a:latin typeface="Arial"/>
                <a:cs typeface="Arial"/>
              </a:rPr>
              <a:t>. Sąd rejestrowy wszczyna z urzędu postępowanie o rozwiązanie podmiotu wpisanego do Rejestru bez przeprowadzania postępowania likwidacyjnego, w przypadku gdy:</a:t>
            </a:r>
          </a:p>
          <a:p>
            <a:pPr algn="just">
              <a:lnSpc>
                <a:spcPct val="120000"/>
              </a:lnSpc>
            </a:pPr>
            <a:r>
              <a:rPr lang="pl-PL" sz="1400" dirty="0">
                <a:latin typeface="Arial"/>
                <a:cs typeface="Arial"/>
              </a:rPr>
              <a:t>1)  </a:t>
            </a:r>
            <a:r>
              <a:rPr lang="pl-PL" sz="1400" b="1" dirty="0" smtClean="0">
                <a:latin typeface="Arial"/>
                <a:cs typeface="Arial"/>
              </a:rPr>
              <a:t>oddalając </a:t>
            </a:r>
            <a:r>
              <a:rPr lang="pl-PL" sz="1400" b="1" dirty="0">
                <a:latin typeface="Arial"/>
                <a:cs typeface="Arial"/>
              </a:rPr>
              <a:t>wniosek o ogłoszenie upadłości lub umarzając postępowanie upadłościowe, sąd upadłościowy stwierdzi, że zgromadzony w sprawie materiał daje podstawę do rozwiązania bez przeprowadzania postępowania likwidacyjnego</a:t>
            </a:r>
            <a:r>
              <a:rPr lang="pl-PL" sz="1400" dirty="0">
                <a:latin typeface="Arial"/>
                <a:cs typeface="Arial"/>
              </a:rPr>
              <a:t>;</a:t>
            </a:r>
          </a:p>
          <a:p>
            <a:pPr algn="just">
              <a:lnSpc>
                <a:spcPct val="120000"/>
              </a:lnSpc>
            </a:pPr>
            <a:r>
              <a:rPr lang="pl-PL" sz="1400" dirty="0">
                <a:latin typeface="Arial"/>
                <a:cs typeface="Arial"/>
              </a:rPr>
              <a:t>2)  </a:t>
            </a:r>
            <a:r>
              <a:rPr lang="pl-PL" sz="1400" b="1" dirty="0" smtClean="0">
                <a:latin typeface="Arial"/>
                <a:cs typeface="Arial"/>
              </a:rPr>
              <a:t>oddalono </a:t>
            </a:r>
            <a:r>
              <a:rPr lang="pl-PL" sz="1400" b="1" dirty="0">
                <a:latin typeface="Arial"/>
                <a:cs typeface="Arial"/>
              </a:rPr>
              <a:t>wniosek o ogłoszenie upadłości lub umorzono postępowanie upadłościowe z tego powodu, że majątek niewypłacalnego dłużnika nie wystarcza na zaspokojenie kosztów </a:t>
            </a:r>
            <a:r>
              <a:rPr lang="pl-PL" sz="1400" b="1" dirty="0" smtClean="0">
                <a:latin typeface="Arial"/>
                <a:cs typeface="Arial"/>
              </a:rPr>
              <a:t>postępowania;</a:t>
            </a:r>
            <a:endParaRPr lang="pl-PL" sz="1400" b="1" dirty="0">
              <a:latin typeface="Arial"/>
              <a:cs typeface="Arial"/>
            </a:endParaRPr>
          </a:p>
          <a:p>
            <a:pPr algn="just">
              <a:lnSpc>
                <a:spcPct val="120000"/>
              </a:lnSpc>
              <a:spcBef>
                <a:spcPts val="600"/>
              </a:spcBef>
            </a:pPr>
            <a:endParaRPr lang="pl-PL" sz="1400" dirty="0" smtClean="0">
              <a:latin typeface="Arial"/>
              <a:cs typeface="Arial"/>
            </a:endParaRPr>
          </a:p>
          <a:p>
            <a:pPr algn="just">
              <a:lnSpc>
                <a:spcPct val="120000"/>
              </a:lnSpc>
            </a:pPr>
            <a:r>
              <a:rPr lang="pl-PL" sz="1400" b="1" dirty="0">
                <a:latin typeface="Arial"/>
                <a:cs typeface="Arial"/>
              </a:rPr>
              <a:t>Art. </a:t>
            </a:r>
            <a:r>
              <a:rPr lang="pl-PL" sz="1400" b="1" dirty="0" smtClean="0">
                <a:latin typeface="Arial"/>
                <a:cs typeface="Arial"/>
              </a:rPr>
              <a:t>13</a:t>
            </a:r>
            <a:r>
              <a:rPr lang="pl-PL" sz="1400" b="1" dirty="0">
                <a:latin typeface="Arial"/>
                <a:cs typeface="Arial"/>
              </a:rPr>
              <a:t> </a:t>
            </a:r>
            <a:r>
              <a:rPr lang="pl-PL" sz="1400" b="1" dirty="0" err="1" smtClean="0">
                <a:latin typeface="Arial"/>
                <a:cs typeface="Arial"/>
              </a:rPr>
              <a:t>PrU</a:t>
            </a:r>
            <a:endParaRPr lang="pl-PL" sz="1400" dirty="0" smtClean="0">
              <a:latin typeface="Arial"/>
              <a:cs typeface="Arial"/>
            </a:endParaRPr>
          </a:p>
          <a:p>
            <a:pPr algn="just">
              <a:lnSpc>
                <a:spcPct val="120000"/>
              </a:lnSpc>
            </a:pPr>
            <a:r>
              <a:rPr lang="pl-PL" sz="1400" dirty="0" smtClean="0">
                <a:latin typeface="Arial"/>
                <a:cs typeface="Arial"/>
              </a:rPr>
              <a:t>2a</a:t>
            </a:r>
            <a:r>
              <a:rPr lang="pl-PL" sz="1400" dirty="0">
                <a:latin typeface="Arial"/>
                <a:cs typeface="Arial"/>
              </a:rPr>
              <a:t>. Oddalając wniosek o ogłoszenie upadłości, sąd </a:t>
            </a:r>
            <a:r>
              <a:rPr lang="pl-PL" sz="1400" b="1" u="sng" dirty="0">
                <a:latin typeface="Arial"/>
                <a:cs typeface="Arial"/>
              </a:rPr>
              <a:t>ustala, czy materiał zgromadzony w sprawie daje podstawę do rozwiązania </a:t>
            </a:r>
            <a:r>
              <a:rPr lang="pl-PL" sz="1400" b="1" u="sng" dirty="0" smtClean="0">
                <a:latin typeface="Arial"/>
                <a:cs typeface="Arial"/>
              </a:rPr>
              <a:t>podmiotu </a:t>
            </a:r>
            <a:r>
              <a:rPr lang="pl-PL" sz="1400" b="1" u="sng" dirty="0">
                <a:latin typeface="Arial"/>
                <a:cs typeface="Arial"/>
              </a:rPr>
              <a:t>wpisanego do Krajowego Rejestru Sądowego bez przeprowadzania postępowania likwidacyjnego.</a:t>
            </a:r>
          </a:p>
          <a:p>
            <a:pPr algn="just">
              <a:spcBef>
                <a:spcPts val="600"/>
              </a:spcBef>
            </a:pPr>
            <a:endParaRPr lang="pl-PL" sz="1400" b="1" dirty="0">
              <a:latin typeface="Arial"/>
              <a:cs typeface="Arial"/>
            </a:endParaRPr>
          </a:p>
          <a:p>
            <a:pPr algn="just">
              <a:spcBef>
                <a:spcPts val="600"/>
              </a:spcBef>
            </a:pPr>
            <a:endParaRPr lang="pl-PL" sz="1400" dirty="0" smtClean="0">
              <a:latin typeface="Arial"/>
              <a:cs typeface="Arial"/>
            </a:endParaRPr>
          </a:p>
        </p:txBody>
      </p:sp>
    </p:spTree>
    <p:extLst>
      <p:ext uri="{BB962C8B-B14F-4D97-AF65-F5344CB8AC3E}">
        <p14:creationId xmlns:p14="http://schemas.microsoft.com/office/powerpoint/2010/main" val="930168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rmAutofit fontScale="90000"/>
          </a:bodyPr>
          <a:lstStyle/>
          <a:p>
            <a:pPr eaLnBrk="1" fontAlgn="auto" hangingPunct="1">
              <a:spcAft>
                <a:spcPts val="0"/>
              </a:spcAft>
              <a:defRPr/>
            </a:pPr>
            <a:r>
              <a:rPr lang="pl-PL" b="1" i="1" dirty="0"/>
              <a:t>„Prawo restrukturyzacyjne” </a:t>
            </a:r>
            <a:r>
              <a:rPr lang="pl-PL" b="1" dirty="0"/>
              <a:t>(warsztaty)</a:t>
            </a:r>
            <a:r>
              <a:rPr lang="pl-PL" dirty="0"/>
              <a:t> </a:t>
            </a:r>
            <a:endParaRPr lang="pl-PL" dirty="0" smtClean="0">
              <a:solidFill>
                <a:schemeClr val="accent2">
                  <a:lumMod val="75000"/>
                </a:schemeClr>
              </a:solidFill>
            </a:endParaRP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smtClean="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rostokąt 3"/>
          <p:cNvSpPr/>
          <p:nvPr/>
        </p:nvSpPr>
        <p:spPr>
          <a:xfrm>
            <a:off x="179512" y="2276872"/>
            <a:ext cx="8784976" cy="3334246"/>
          </a:xfrm>
          <a:prstGeom prst="rect">
            <a:avLst/>
          </a:prstGeom>
        </p:spPr>
        <p:txBody>
          <a:bodyPr wrap="square">
            <a:spAutoFit/>
          </a:bodyPr>
          <a:lstStyle/>
          <a:p>
            <a:pPr marL="342900" indent="-342900" algn="just">
              <a:lnSpc>
                <a:spcPct val="120000"/>
              </a:lnSpc>
              <a:buFont typeface="+mj-lt"/>
              <a:buAutoNum type="arabicPeriod"/>
            </a:pPr>
            <a:r>
              <a:rPr lang="pl-PL" sz="1600" dirty="0"/>
              <a:t>Kumulacja wniosków o otwarcie postępowania restrukturyzacyjnego i upadłościowego, w tym legitymacja Prokuratora na etapie postępowania w przedmiocie otwarcia postępowania restrukturyzacyjnego lub upadłościowego </a:t>
            </a:r>
            <a:endParaRPr lang="pl-PL" sz="1600" dirty="0" smtClean="0"/>
          </a:p>
          <a:p>
            <a:pPr marL="342900" indent="-342900" algn="just">
              <a:lnSpc>
                <a:spcPct val="120000"/>
              </a:lnSpc>
              <a:buFont typeface="+mj-lt"/>
              <a:buAutoNum type="arabicPeriod"/>
            </a:pPr>
            <a:r>
              <a:rPr lang="pl-PL" sz="1600" dirty="0"/>
              <a:t>Odpowiedzialność członka zarządu za niezłożenie wniosku w terminie w kontekście przepisów </a:t>
            </a:r>
            <a:r>
              <a:rPr lang="pl-PL" sz="1600" dirty="0" err="1"/>
              <a:t>k.s.h</a:t>
            </a:r>
            <a:r>
              <a:rPr lang="pl-PL" sz="1600" dirty="0"/>
              <a:t>. i badanie przesłanki niewypłacalności i zagrożenia niewypłacalnością </a:t>
            </a:r>
            <a:endParaRPr lang="pl-PL" sz="1600" dirty="0" smtClean="0"/>
          </a:p>
          <a:p>
            <a:pPr marL="342900" indent="-342900" algn="just">
              <a:lnSpc>
                <a:spcPct val="120000"/>
              </a:lnSpc>
              <a:buFont typeface="+mj-lt"/>
              <a:buAutoNum type="arabicPeriod"/>
            </a:pPr>
            <a:r>
              <a:rPr lang="pl-PL" sz="1600" dirty="0"/>
              <a:t>Legitymacja procesowa podmiotów zagranicznych do składania wniosku o otwarcie postępowania restrukturyzacyjnego i </a:t>
            </a:r>
            <a:r>
              <a:rPr lang="pl-PL" sz="1600" dirty="0" smtClean="0"/>
              <a:t>upadłościowego</a:t>
            </a:r>
          </a:p>
          <a:p>
            <a:pPr marL="342900" indent="-342900" algn="just">
              <a:lnSpc>
                <a:spcPct val="120000"/>
              </a:lnSpc>
              <a:buFont typeface="+mj-lt"/>
              <a:buAutoNum type="arabicPeriod"/>
            </a:pPr>
            <a:r>
              <a:rPr lang="pl-PL" sz="1600" dirty="0"/>
              <a:t>Bezskuteczność czynności prawnych w postępowaniu restrukturyzacyjnym </a:t>
            </a:r>
            <a:r>
              <a:rPr lang="pl-PL" sz="1600" dirty="0" smtClean="0"/>
              <a:t> </a:t>
            </a:r>
          </a:p>
          <a:p>
            <a:pPr marL="342900" indent="-342900" algn="just">
              <a:lnSpc>
                <a:spcPct val="120000"/>
              </a:lnSpc>
              <a:buFont typeface="+mj-lt"/>
              <a:buAutoNum type="arabicPeriod"/>
            </a:pPr>
            <a:r>
              <a:rPr lang="pl-PL" sz="1600" dirty="0"/>
              <a:t>Pomoc publiczna w postępowaniu restrukturyzacyjnym </a:t>
            </a:r>
            <a:endParaRPr lang="pl-PL" sz="1600" dirty="0" smtClean="0"/>
          </a:p>
          <a:p>
            <a:pPr marL="342900" indent="-342900" algn="just">
              <a:lnSpc>
                <a:spcPct val="120000"/>
              </a:lnSpc>
              <a:buFont typeface="+mj-lt"/>
              <a:buAutoNum type="arabicPeriod"/>
            </a:pPr>
            <a:r>
              <a:rPr lang="pl-PL" sz="1600" dirty="0"/>
              <a:t>„Przestępstwo restrukturyzacji” i „przestępstwo </a:t>
            </a:r>
            <a:r>
              <a:rPr lang="pl-PL" sz="1600" dirty="0" err="1"/>
              <a:t>pre-packu</a:t>
            </a:r>
            <a:r>
              <a:rPr lang="pl-PL" sz="1600" dirty="0"/>
              <a:t>” oraz pokrzywdzenie wierzycieli </a:t>
            </a:r>
            <a:endParaRPr lang="pl-PL" sz="1600" dirty="0" smtClean="0"/>
          </a:p>
          <a:p>
            <a:pPr marL="342900" indent="-342900" algn="just">
              <a:lnSpc>
                <a:spcPct val="120000"/>
              </a:lnSpc>
              <a:buFont typeface="+mj-lt"/>
              <a:buAutoNum type="arabicPeriod"/>
            </a:pPr>
            <a:r>
              <a:rPr lang="pl-PL" sz="1600" dirty="0" smtClean="0"/>
              <a:t>Varia</a:t>
            </a:r>
            <a:endParaRPr lang="pl-PL"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728" y="274638"/>
            <a:ext cx="7258072" cy="1143000"/>
          </a:xfrm>
        </p:spPr>
        <p:txBody>
          <a:bodyPr>
            <a:noAutofit/>
          </a:bodyPr>
          <a:lstStyle/>
          <a:p>
            <a:pPr>
              <a:spcBef>
                <a:spcPts val="600"/>
              </a:spcBef>
            </a:pPr>
            <a:r>
              <a:rPr lang="pl-PL" sz="2400" b="1" dirty="0">
                <a:latin typeface="Arial"/>
                <a:cs typeface="Arial"/>
              </a:rPr>
              <a:t>Subsydiarna odpowiedzialność członków zarządów po 1 stycznia 2016 r. </a:t>
            </a:r>
          </a:p>
        </p:txBody>
      </p:sp>
      <p:sp>
        <p:nvSpPr>
          <p:cNvPr id="3" name="Footer Placeholder 2"/>
          <p:cNvSpPr>
            <a:spLocks noGrp="1"/>
          </p:cNvSpPr>
          <p:nvPr>
            <p:ph type="ftr" sz="quarter" idx="11"/>
          </p:nvPr>
        </p:nvSpPr>
        <p:spPr/>
        <p:txBody>
          <a:bodyPr/>
          <a:lstStyle/>
          <a:p>
            <a:endParaRPr lang="pl-PL"/>
          </a:p>
        </p:txBody>
      </p:sp>
      <p:sp>
        <p:nvSpPr>
          <p:cNvPr id="9" name="PoleTekstowe 8"/>
          <p:cNvSpPr txBox="1"/>
          <p:nvPr/>
        </p:nvSpPr>
        <p:spPr>
          <a:xfrm>
            <a:off x="1259632" y="1412776"/>
            <a:ext cx="7776864" cy="4942890"/>
          </a:xfrm>
          <a:prstGeom prst="rect">
            <a:avLst/>
          </a:prstGeom>
          <a:noFill/>
        </p:spPr>
        <p:txBody>
          <a:bodyPr wrap="square" rtlCol="0">
            <a:spAutoFit/>
          </a:bodyPr>
          <a:lstStyle/>
          <a:p>
            <a:pPr>
              <a:lnSpc>
                <a:spcPct val="110000"/>
              </a:lnSpc>
            </a:pPr>
            <a:r>
              <a:rPr lang="pl-PL" sz="1400" b="1" dirty="0" smtClean="0">
                <a:latin typeface="Arial"/>
                <a:cs typeface="Arial"/>
              </a:rPr>
              <a:t>Art</a:t>
            </a:r>
            <a:r>
              <a:rPr lang="pl-PL" sz="1400" b="1" dirty="0">
                <a:latin typeface="Arial"/>
                <a:cs typeface="Arial"/>
              </a:rPr>
              <a:t>. </a:t>
            </a:r>
            <a:r>
              <a:rPr lang="pl-PL" sz="1400" b="1" dirty="0" smtClean="0">
                <a:latin typeface="Arial"/>
                <a:cs typeface="Arial"/>
              </a:rPr>
              <a:t>299</a:t>
            </a:r>
            <a:r>
              <a:rPr lang="pl-PL" sz="1400" b="1" dirty="0">
                <a:latin typeface="Arial"/>
                <a:cs typeface="Arial"/>
              </a:rPr>
              <a:t> </a:t>
            </a:r>
            <a:r>
              <a:rPr lang="pl-PL" sz="1400" b="1" dirty="0" smtClean="0">
                <a:latin typeface="Arial"/>
                <a:cs typeface="Arial"/>
              </a:rPr>
              <a:t>KSH</a:t>
            </a:r>
            <a:endParaRPr lang="pl-PL" sz="1400" dirty="0" smtClean="0">
              <a:latin typeface="Arial"/>
              <a:cs typeface="Arial"/>
            </a:endParaRPr>
          </a:p>
          <a:p>
            <a:pPr algn="just">
              <a:lnSpc>
                <a:spcPct val="110000"/>
              </a:lnSpc>
            </a:pPr>
            <a:r>
              <a:rPr lang="pl-PL" sz="1400" dirty="0" smtClean="0">
                <a:latin typeface="Arial"/>
                <a:cs typeface="Arial"/>
              </a:rPr>
              <a:t>§</a:t>
            </a:r>
            <a:r>
              <a:rPr lang="pl-PL" sz="1400" dirty="0">
                <a:latin typeface="Arial"/>
                <a:cs typeface="Arial"/>
              </a:rPr>
              <a:t> 1</a:t>
            </a:r>
            <a:r>
              <a:rPr lang="pl-PL" sz="1400" dirty="0" smtClean="0">
                <a:latin typeface="Arial"/>
                <a:cs typeface="Arial"/>
              </a:rPr>
              <a:t>.</a:t>
            </a:r>
            <a:r>
              <a:rPr lang="pl-PL" sz="1400" dirty="0">
                <a:latin typeface="Arial"/>
                <a:cs typeface="Arial"/>
              </a:rPr>
              <a:t> </a:t>
            </a:r>
            <a:r>
              <a:rPr lang="pl-PL" sz="1400" dirty="0" smtClean="0">
                <a:latin typeface="Arial"/>
                <a:cs typeface="Arial"/>
              </a:rPr>
              <a:t>Jeżeli </a:t>
            </a:r>
            <a:r>
              <a:rPr lang="pl-PL" sz="1400" dirty="0">
                <a:latin typeface="Arial"/>
                <a:cs typeface="Arial"/>
              </a:rPr>
              <a:t>egzekucja przeciwko spółce okaże się bezskuteczna, członkowie zarządu odpowiadają solidarnie za jej zobowiązania.</a:t>
            </a:r>
          </a:p>
          <a:p>
            <a:pPr algn="just">
              <a:lnSpc>
                <a:spcPct val="110000"/>
              </a:lnSpc>
            </a:pPr>
            <a:r>
              <a:rPr lang="pl-PL" sz="1400" dirty="0">
                <a:latin typeface="Arial"/>
                <a:cs typeface="Arial"/>
              </a:rPr>
              <a:t>§ 2. </a:t>
            </a:r>
            <a:r>
              <a:rPr lang="pl-PL" sz="1400" dirty="0" smtClean="0">
                <a:latin typeface="Arial"/>
                <a:cs typeface="Arial"/>
              </a:rPr>
              <a:t>Członek </a:t>
            </a:r>
            <a:r>
              <a:rPr lang="pl-PL" sz="1400" dirty="0">
                <a:latin typeface="Arial"/>
                <a:cs typeface="Arial"/>
              </a:rPr>
              <a:t>zarządu może się uwolnić od odpowiedzialności, o której mowa w § 1, jeżeli </a:t>
            </a:r>
            <a:r>
              <a:rPr lang="pl-PL" sz="1400" b="1" dirty="0">
                <a:latin typeface="Arial"/>
                <a:cs typeface="Arial"/>
              </a:rPr>
              <a:t>wykaże, że we właściwym czasie zgłoszono wniosek o ogłoszenie upadłości lub w tym samym czasie wydano postanowienie o otwarciu postępowania restrukturyzacyjnego albo o zatwierdzeniu układu w postępowaniu w przedmiocie zatwierdzenia układu</a:t>
            </a:r>
            <a:r>
              <a:rPr lang="pl-PL" sz="1400" dirty="0">
                <a:latin typeface="Arial"/>
                <a:cs typeface="Arial"/>
              </a:rPr>
              <a:t>, albo że niezgłoszenie wniosku o ogłoszenie upadłości nastąpiło </a:t>
            </a:r>
            <a:r>
              <a:rPr lang="pl-PL" sz="1400" b="1" u="sng" dirty="0">
                <a:latin typeface="Arial"/>
                <a:cs typeface="Arial"/>
              </a:rPr>
              <a:t>nie z jego winy</a:t>
            </a:r>
            <a:r>
              <a:rPr lang="pl-PL" sz="1400" dirty="0">
                <a:latin typeface="Arial"/>
                <a:cs typeface="Arial"/>
              </a:rPr>
              <a:t>, albo że pomimo </a:t>
            </a:r>
            <a:r>
              <a:rPr lang="pl-PL" sz="1400" b="1" u="sng" dirty="0">
                <a:latin typeface="Arial"/>
                <a:cs typeface="Arial"/>
              </a:rPr>
              <a:t>niezgłoszenia wniosku o ogłoszenie upadłości oraz niewydania postanowienia o otwarciu postępowania restrukturyzacyjnego albo niezatwierdzenia układu w postępowaniu w przedmiocie zatwierdzenia układu wierzyciel nie poniósł szkody.</a:t>
            </a:r>
          </a:p>
          <a:p>
            <a:pPr algn="just">
              <a:lnSpc>
                <a:spcPct val="110000"/>
              </a:lnSpc>
            </a:pPr>
            <a:r>
              <a:rPr lang="pl-PL" sz="1400" dirty="0">
                <a:latin typeface="Arial"/>
                <a:cs typeface="Arial"/>
              </a:rPr>
              <a:t>§ 3. Przepisy § 1 i § 2 nie naruszają przepisów ustanawiających dalej idącą odpowiedzialność członków zarządu.</a:t>
            </a:r>
          </a:p>
          <a:p>
            <a:pPr algn="just">
              <a:lnSpc>
                <a:spcPct val="110000"/>
              </a:lnSpc>
            </a:pPr>
            <a:r>
              <a:rPr lang="pl-PL" sz="1400" dirty="0">
                <a:latin typeface="Arial"/>
                <a:cs typeface="Arial"/>
              </a:rPr>
              <a:t>§ 4. </a:t>
            </a:r>
            <a:r>
              <a:rPr lang="pl-PL" sz="1400" dirty="0" smtClean="0">
                <a:latin typeface="Arial"/>
                <a:cs typeface="Arial"/>
              </a:rPr>
              <a:t>Osoby</a:t>
            </a:r>
            <a:r>
              <a:rPr lang="pl-PL" sz="1400" dirty="0">
                <a:latin typeface="Arial"/>
                <a:cs typeface="Arial"/>
              </a:rPr>
              <a:t>, o których mowa w § 1, nie ponoszą odpowiedzialności za niezłożenie wniosku o ogłoszenie upadłości w czasie, gdy </a:t>
            </a:r>
            <a:r>
              <a:rPr lang="pl-PL" sz="1400" b="1" dirty="0">
                <a:latin typeface="Arial"/>
                <a:cs typeface="Arial"/>
              </a:rPr>
              <a:t>prowadzona jest egzekucja przez zarząd przymusowy albo przez sprzedaż przedsiębiorstwa, na podstawie przepisów Kodeksu postępowania cywilnego, jeżeli obowiązek złożenia wniosku o ogłoszenie upadłości powstał w czasie prowadzenia egzekucji.</a:t>
            </a:r>
          </a:p>
          <a:p>
            <a:pPr algn="just">
              <a:spcBef>
                <a:spcPts val="600"/>
              </a:spcBef>
            </a:pPr>
            <a:endParaRPr lang="pl-PL" sz="1400" b="1" dirty="0">
              <a:latin typeface="Arial"/>
              <a:cs typeface="Arial"/>
            </a:endParaRPr>
          </a:p>
          <a:p>
            <a:pPr algn="just">
              <a:spcBef>
                <a:spcPts val="600"/>
              </a:spcBef>
            </a:pPr>
            <a:endParaRPr lang="pl-PL" sz="1400" dirty="0" smtClean="0">
              <a:latin typeface="Arial"/>
              <a:cs typeface="Arial"/>
            </a:endParaRPr>
          </a:p>
        </p:txBody>
      </p:sp>
    </p:spTree>
    <p:extLst>
      <p:ext uri="{BB962C8B-B14F-4D97-AF65-F5344CB8AC3E}">
        <p14:creationId xmlns:p14="http://schemas.microsoft.com/office/powerpoint/2010/main" val="21673019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728" y="274638"/>
            <a:ext cx="7258072" cy="1143000"/>
          </a:xfrm>
        </p:spPr>
        <p:txBody>
          <a:bodyPr>
            <a:noAutofit/>
          </a:bodyPr>
          <a:lstStyle/>
          <a:p>
            <a:pPr>
              <a:spcBef>
                <a:spcPts val="600"/>
              </a:spcBef>
            </a:pPr>
            <a:r>
              <a:rPr lang="pl-PL" sz="2400" b="1" dirty="0">
                <a:latin typeface="Arial"/>
                <a:cs typeface="Arial"/>
              </a:rPr>
              <a:t>Subsydiarna odpowiedzialność członków zarządów po 1 stycznia 2016 r. </a:t>
            </a:r>
          </a:p>
        </p:txBody>
      </p:sp>
      <p:sp>
        <p:nvSpPr>
          <p:cNvPr id="3" name="Footer Placeholder 2"/>
          <p:cNvSpPr>
            <a:spLocks noGrp="1"/>
          </p:cNvSpPr>
          <p:nvPr>
            <p:ph type="ftr" sz="quarter" idx="11"/>
          </p:nvPr>
        </p:nvSpPr>
        <p:spPr/>
        <p:txBody>
          <a:bodyPr/>
          <a:lstStyle/>
          <a:p>
            <a:endParaRPr lang="pl-PL"/>
          </a:p>
        </p:txBody>
      </p:sp>
      <p:sp>
        <p:nvSpPr>
          <p:cNvPr id="9" name="PoleTekstowe 8"/>
          <p:cNvSpPr txBox="1"/>
          <p:nvPr/>
        </p:nvSpPr>
        <p:spPr>
          <a:xfrm>
            <a:off x="1259632" y="1412776"/>
            <a:ext cx="7776864" cy="4591511"/>
          </a:xfrm>
          <a:prstGeom prst="rect">
            <a:avLst/>
          </a:prstGeom>
          <a:noFill/>
        </p:spPr>
        <p:txBody>
          <a:bodyPr wrap="square" rtlCol="0">
            <a:spAutoFit/>
          </a:bodyPr>
          <a:lstStyle/>
          <a:p>
            <a:pPr>
              <a:lnSpc>
                <a:spcPct val="110000"/>
              </a:lnSpc>
            </a:pPr>
            <a:r>
              <a:rPr lang="pl-PL" sz="1400" b="1" dirty="0">
                <a:latin typeface="Arial"/>
                <a:cs typeface="Arial"/>
              </a:rPr>
              <a:t>Art. </a:t>
            </a:r>
            <a:r>
              <a:rPr lang="pl-PL" sz="1400" b="1" dirty="0" smtClean="0">
                <a:latin typeface="Arial"/>
                <a:cs typeface="Arial"/>
              </a:rPr>
              <a:t>116 Ordynacja podatkowa</a:t>
            </a:r>
            <a:endParaRPr lang="pl-PL" sz="1400" dirty="0" smtClean="0">
              <a:latin typeface="Arial"/>
              <a:cs typeface="Arial"/>
            </a:endParaRPr>
          </a:p>
          <a:p>
            <a:pPr algn="just">
              <a:lnSpc>
                <a:spcPct val="110000"/>
              </a:lnSpc>
            </a:pPr>
            <a:r>
              <a:rPr lang="pl-PL" sz="1400" dirty="0" smtClean="0">
                <a:latin typeface="Arial"/>
                <a:cs typeface="Arial"/>
              </a:rPr>
              <a:t>§</a:t>
            </a:r>
            <a:r>
              <a:rPr lang="pl-PL" sz="1400" dirty="0">
                <a:latin typeface="Arial"/>
                <a:cs typeface="Arial"/>
              </a:rPr>
              <a:t> 1. Za zaległości podatkowe spółki z ograniczoną odpowiedzialnością, spółki z ograniczoną odpowiedzialnością w organizacji, spółki akcyjnej lub spółki akcyjnej w organizacji odpowiadają solidarnie całym swoim majątkiem członkowie jej zarządu, jeżeli egzekucja z majątku spółki okazała się w całości lub w części bezskuteczna, a członek zarządu:</a:t>
            </a:r>
          </a:p>
          <a:p>
            <a:pPr algn="just">
              <a:lnSpc>
                <a:spcPct val="110000"/>
              </a:lnSpc>
            </a:pPr>
            <a:r>
              <a:rPr lang="pl-PL" sz="1400" dirty="0">
                <a:latin typeface="Arial"/>
                <a:cs typeface="Arial"/>
              </a:rPr>
              <a:t>1</a:t>
            </a:r>
            <a:r>
              <a:rPr lang="pl-PL" sz="1400" dirty="0" smtClean="0">
                <a:latin typeface="Arial"/>
                <a:cs typeface="Arial"/>
              </a:rPr>
              <a:t>) </a:t>
            </a:r>
            <a:r>
              <a:rPr lang="pl-PL" sz="1400" dirty="0">
                <a:latin typeface="Arial"/>
                <a:cs typeface="Arial"/>
              </a:rPr>
              <a:t>nie wykazał, że:</a:t>
            </a:r>
          </a:p>
          <a:p>
            <a:pPr algn="just">
              <a:lnSpc>
                <a:spcPct val="110000"/>
              </a:lnSpc>
            </a:pPr>
            <a:r>
              <a:rPr lang="pl-PL" sz="1400" dirty="0">
                <a:latin typeface="Arial"/>
                <a:cs typeface="Arial"/>
              </a:rPr>
              <a:t>a</a:t>
            </a:r>
            <a:r>
              <a:rPr lang="pl-PL" sz="1400" dirty="0" smtClean="0">
                <a:latin typeface="Arial"/>
                <a:cs typeface="Arial"/>
              </a:rPr>
              <a:t>) we </a:t>
            </a:r>
            <a:r>
              <a:rPr lang="pl-PL" sz="1400" dirty="0">
                <a:latin typeface="Arial"/>
                <a:cs typeface="Arial"/>
              </a:rPr>
              <a:t>właściwym czasie zgłoszono </a:t>
            </a:r>
            <a:r>
              <a:rPr lang="pl-PL" sz="1400" b="1" dirty="0">
                <a:latin typeface="Arial"/>
                <a:cs typeface="Arial"/>
              </a:rPr>
              <a:t>wniosek o ogłoszenie upadłości lub w tym czasie zostało otwarte postępowanie restrukturyzacyjne</a:t>
            </a:r>
            <a:r>
              <a:rPr lang="pl-PL" sz="1400" dirty="0">
                <a:latin typeface="Arial"/>
                <a:cs typeface="Arial"/>
              </a:rPr>
              <a:t> w rozumieniu ustawy z dnia 15 maja 2015 r. - Prawo restrukturyzacyjne (Dz. U. poz. 978) albo </a:t>
            </a:r>
            <a:r>
              <a:rPr lang="pl-PL" sz="1400" b="1" dirty="0">
                <a:latin typeface="Arial"/>
                <a:cs typeface="Arial"/>
              </a:rPr>
              <a:t>zatwierdzono układ w postępowaniu o zatwierdzenie układu</a:t>
            </a:r>
            <a:r>
              <a:rPr lang="pl-PL" sz="1400" dirty="0">
                <a:latin typeface="Arial"/>
                <a:cs typeface="Arial"/>
              </a:rPr>
              <a:t>, o którym mowa w ustawie z dnia 15 maja 2015 r. - Prawo restrukturyzacyjne, albo</a:t>
            </a:r>
          </a:p>
          <a:p>
            <a:pPr algn="just">
              <a:lnSpc>
                <a:spcPct val="110000"/>
              </a:lnSpc>
            </a:pPr>
            <a:r>
              <a:rPr lang="pl-PL" sz="1400" dirty="0">
                <a:latin typeface="Arial"/>
                <a:cs typeface="Arial"/>
              </a:rPr>
              <a:t>b</a:t>
            </a:r>
            <a:r>
              <a:rPr lang="pl-PL" sz="1400" dirty="0" smtClean="0">
                <a:latin typeface="Arial"/>
                <a:cs typeface="Arial"/>
              </a:rPr>
              <a:t>) </a:t>
            </a:r>
            <a:r>
              <a:rPr lang="pl-PL" sz="1400" b="1" dirty="0" smtClean="0">
                <a:latin typeface="Arial"/>
                <a:cs typeface="Arial"/>
              </a:rPr>
              <a:t>niezgłoszenie </a:t>
            </a:r>
            <a:r>
              <a:rPr lang="pl-PL" sz="1400" b="1" dirty="0">
                <a:latin typeface="Arial"/>
                <a:cs typeface="Arial"/>
              </a:rPr>
              <a:t>wniosku o ogłoszenie upadłości nastąpiło bez jego winy</a:t>
            </a:r>
            <a:r>
              <a:rPr lang="pl-PL" sz="1400" dirty="0">
                <a:latin typeface="Arial"/>
                <a:cs typeface="Arial"/>
              </a:rPr>
              <a:t>;</a:t>
            </a:r>
          </a:p>
          <a:p>
            <a:pPr algn="just">
              <a:lnSpc>
                <a:spcPct val="110000"/>
              </a:lnSpc>
            </a:pPr>
            <a:r>
              <a:rPr lang="pl-PL" sz="1400" dirty="0">
                <a:latin typeface="Arial"/>
                <a:cs typeface="Arial"/>
              </a:rPr>
              <a:t>2</a:t>
            </a:r>
            <a:r>
              <a:rPr lang="pl-PL" sz="1400" dirty="0" smtClean="0">
                <a:latin typeface="Arial"/>
                <a:cs typeface="Arial"/>
              </a:rPr>
              <a:t>)</a:t>
            </a:r>
            <a:r>
              <a:rPr lang="pl-PL" sz="1400" dirty="0">
                <a:latin typeface="Arial"/>
                <a:cs typeface="Arial"/>
              </a:rPr>
              <a:t> </a:t>
            </a:r>
            <a:r>
              <a:rPr lang="pl-PL" sz="1400" dirty="0" smtClean="0">
                <a:latin typeface="Arial"/>
                <a:cs typeface="Arial"/>
              </a:rPr>
              <a:t>nie </a:t>
            </a:r>
            <a:r>
              <a:rPr lang="pl-PL" sz="1400" dirty="0">
                <a:latin typeface="Arial"/>
                <a:cs typeface="Arial"/>
              </a:rPr>
              <a:t>wskazuje mienia spółki, z którego egzekucja umożliwi zaspokojenie zaległości podatkowych spółki w znacznej części.</a:t>
            </a:r>
          </a:p>
          <a:p>
            <a:pPr algn="just">
              <a:lnSpc>
                <a:spcPct val="110000"/>
              </a:lnSpc>
            </a:pPr>
            <a:r>
              <a:rPr lang="pl-PL" sz="1400" dirty="0">
                <a:latin typeface="Arial"/>
                <a:cs typeface="Arial"/>
              </a:rPr>
              <a:t>§ 1a. </a:t>
            </a:r>
            <a:r>
              <a:rPr lang="pl-PL" sz="1400" dirty="0" smtClean="0">
                <a:latin typeface="Arial"/>
                <a:cs typeface="Arial"/>
              </a:rPr>
              <a:t>Jeżeli </a:t>
            </a:r>
            <a:r>
              <a:rPr lang="pl-PL" sz="1400" dirty="0">
                <a:latin typeface="Arial"/>
                <a:cs typeface="Arial"/>
              </a:rPr>
              <a:t>obowiązek zgłoszenia wniosku o ogłoszenie upadłości </a:t>
            </a:r>
            <a:r>
              <a:rPr lang="pl-PL" sz="1400" b="1" dirty="0">
                <a:latin typeface="Arial"/>
                <a:cs typeface="Arial"/>
              </a:rPr>
              <a:t>powstał i istniał wyłącznie w czasie, gdy prowadzona była egzekucja przez zarząd przymusowy albo przez sprzedaż przedsiębiorstwa na podstawie przepisów Kodeksu postępowania cywilnego, uznaje się, że niezgłoszenie wniosku o ogłoszenie upadłości nastąpiło bez winy członka zarządu, o którym mowa w § 1</a:t>
            </a:r>
            <a:r>
              <a:rPr lang="pl-PL" sz="1400" b="1" dirty="0" smtClean="0">
                <a:latin typeface="Arial"/>
                <a:cs typeface="Arial"/>
              </a:rPr>
              <a:t>.</a:t>
            </a:r>
            <a:endParaRPr lang="pl-PL" sz="1400" b="1" dirty="0">
              <a:latin typeface="Arial"/>
              <a:cs typeface="Arial"/>
            </a:endParaRPr>
          </a:p>
        </p:txBody>
      </p:sp>
    </p:spTree>
    <p:extLst>
      <p:ext uri="{BB962C8B-B14F-4D97-AF65-F5344CB8AC3E}">
        <p14:creationId xmlns:p14="http://schemas.microsoft.com/office/powerpoint/2010/main" val="29219870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728" y="274638"/>
            <a:ext cx="7258072" cy="1143000"/>
          </a:xfrm>
        </p:spPr>
        <p:txBody>
          <a:bodyPr>
            <a:noAutofit/>
          </a:bodyPr>
          <a:lstStyle/>
          <a:p>
            <a:r>
              <a:rPr lang="pl-PL" sz="2400" b="1" dirty="0" smtClean="0">
                <a:latin typeface="Arial"/>
                <a:cs typeface="Arial"/>
              </a:rPr>
              <a:t>Upadłość konsumencka - badanie </a:t>
            </a:r>
            <a:r>
              <a:rPr lang="pl-PL" sz="2400" b="1" dirty="0">
                <a:latin typeface="Arial"/>
                <a:cs typeface="Arial"/>
              </a:rPr>
              <a:t>moralności płatniczej Dłużnika</a:t>
            </a:r>
            <a:endParaRPr lang="pl-PL" sz="2400" dirty="0"/>
          </a:p>
        </p:txBody>
      </p:sp>
      <p:sp>
        <p:nvSpPr>
          <p:cNvPr id="3" name="Symbol zastępczy zawartości 2"/>
          <p:cNvSpPr>
            <a:spLocks noGrp="1"/>
          </p:cNvSpPr>
          <p:nvPr>
            <p:ph idx="1"/>
          </p:nvPr>
        </p:nvSpPr>
        <p:spPr>
          <a:xfrm>
            <a:off x="1428728" y="1600200"/>
            <a:ext cx="7258072" cy="4525963"/>
          </a:xfrm>
        </p:spPr>
        <p:txBody>
          <a:bodyPr>
            <a:normAutofit fontScale="70000" lnSpcReduction="20000"/>
          </a:bodyPr>
          <a:lstStyle/>
          <a:p>
            <a:pPr marL="0" indent="0" algn="just">
              <a:lnSpc>
                <a:spcPct val="130000"/>
              </a:lnSpc>
              <a:buNone/>
            </a:pPr>
            <a:r>
              <a:rPr lang="pl-PL" sz="2900" b="1" dirty="0">
                <a:latin typeface="Arial"/>
                <a:cs typeface="Arial"/>
              </a:rPr>
              <a:t>Art. </a:t>
            </a:r>
            <a:r>
              <a:rPr lang="pl-PL" sz="2900" b="1" dirty="0" smtClean="0">
                <a:latin typeface="Arial"/>
                <a:cs typeface="Arial"/>
              </a:rPr>
              <a:t>491</a:t>
            </a:r>
            <a:r>
              <a:rPr lang="pl-PL" sz="2900" b="1" baseline="30000" dirty="0" smtClean="0">
                <a:latin typeface="Arial"/>
                <a:cs typeface="Arial"/>
              </a:rPr>
              <a:t>4</a:t>
            </a:r>
            <a:r>
              <a:rPr lang="pl-PL" sz="2900" b="1" dirty="0">
                <a:latin typeface="Arial"/>
                <a:cs typeface="Arial"/>
              </a:rPr>
              <a:t> </a:t>
            </a:r>
            <a:r>
              <a:rPr lang="pl-PL" sz="2900" b="1" dirty="0" err="1" smtClean="0">
                <a:latin typeface="Arial"/>
                <a:cs typeface="Arial"/>
              </a:rPr>
              <a:t>PrU</a:t>
            </a:r>
            <a:endParaRPr lang="pl-PL" sz="2900" b="1" dirty="0">
              <a:latin typeface="Arial"/>
              <a:cs typeface="Arial"/>
            </a:endParaRPr>
          </a:p>
          <a:p>
            <a:pPr marL="0" indent="0" algn="just">
              <a:lnSpc>
                <a:spcPct val="130000"/>
              </a:lnSpc>
              <a:buNone/>
            </a:pPr>
            <a:r>
              <a:rPr lang="pl-PL" sz="2900" dirty="0" smtClean="0">
                <a:latin typeface="Arial"/>
                <a:cs typeface="Arial"/>
              </a:rPr>
              <a:t>1. Sąd </a:t>
            </a:r>
            <a:r>
              <a:rPr lang="pl-PL" sz="2900" dirty="0">
                <a:latin typeface="Arial"/>
                <a:cs typeface="Arial"/>
              </a:rPr>
              <a:t>oddala wniosek o ogłoszenie upadłości, jeżeli dłużnik </a:t>
            </a:r>
            <a:r>
              <a:rPr lang="pl-PL" sz="2900" b="1" dirty="0">
                <a:latin typeface="Arial"/>
                <a:cs typeface="Arial"/>
              </a:rPr>
              <a:t>doprowadził do swojej niewypłacalności</a:t>
            </a:r>
            <a:r>
              <a:rPr lang="pl-PL" sz="2900" dirty="0">
                <a:latin typeface="Arial"/>
                <a:cs typeface="Arial"/>
              </a:rPr>
              <a:t> lub </a:t>
            </a:r>
            <a:r>
              <a:rPr lang="pl-PL" sz="2900" b="1" dirty="0">
                <a:latin typeface="Arial"/>
                <a:cs typeface="Arial"/>
              </a:rPr>
              <a:t>istotnie zwiększył jej stopień</a:t>
            </a:r>
            <a:r>
              <a:rPr lang="pl-PL" sz="2900" dirty="0">
                <a:latin typeface="Arial"/>
                <a:cs typeface="Arial"/>
              </a:rPr>
              <a:t> umyślnie lub wskutek rażącego niedbalstwa.</a:t>
            </a:r>
          </a:p>
          <a:p>
            <a:pPr marL="0" indent="0" algn="just">
              <a:lnSpc>
                <a:spcPct val="130000"/>
              </a:lnSpc>
              <a:spcBef>
                <a:spcPts val="300"/>
              </a:spcBef>
              <a:buNone/>
            </a:pPr>
            <a:r>
              <a:rPr lang="pl-PL" sz="2900" dirty="0" smtClean="0">
                <a:latin typeface="Arial"/>
                <a:cs typeface="Arial"/>
              </a:rPr>
              <a:t>2</a:t>
            </a:r>
            <a:r>
              <a:rPr lang="pl-PL" sz="2900" dirty="0">
                <a:latin typeface="Arial"/>
                <a:cs typeface="Arial"/>
              </a:rPr>
              <a:t>. Sąd oddala wniosek o ogłoszenie upadłości, jeżeli </a:t>
            </a:r>
            <a:r>
              <a:rPr lang="pl-PL" sz="2900" b="1" dirty="0">
                <a:latin typeface="Arial"/>
                <a:cs typeface="Arial"/>
              </a:rPr>
              <a:t>w okresie dziesięciu lat przed dniem</a:t>
            </a:r>
            <a:r>
              <a:rPr lang="pl-PL" sz="2900" dirty="0">
                <a:latin typeface="Arial"/>
                <a:cs typeface="Arial"/>
              </a:rPr>
              <a:t> zgłoszenia wniosku:</a:t>
            </a:r>
          </a:p>
          <a:p>
            <a:pPr marL="0" indent="0" algn="just">
              <a:lnSpc>
                <a:spcPct val="130000"/>
              </a:lnSpc>
              <a:spcBef>
                <a:spcPts val="300"/>
              </a:spcBef>
              <a:buNone/>
            </a:pPr>
            <a:r>
              <a:rPr lang="pl-PL" sz="2900" dirty="0" smtClean="0">
                <a:latin typeface="Arial"/>
                <a:cs typeface="Arial"/>
              </a:rPr>
              <a:t>3</a:t>
            </a:r>
            <a:r>
              <a:rPr lang="pl-PL" sz="2900" dirty="0">
                <a:latin typeface="Arial"/>
                <a:cs typeface="Arial"/>
              </a:rPr>
              <a:t>) </a:t>
            </a:r>
            <a:r>
              <a:rPr lang="pl-PL" sz="2900" b="1" u="sng" dirty="0">
                <a:latin typeface="Arial"/>
                <a:cs typeface="Arial"/>
              </a:rPr>
              <a:t>dłużnik</a:t>
            </a:r>
            <a:r>
              <a:rPr lang="pl-PL" sz="2900" dirty="0">
                <a:latin typeface="Arial"/>
                <a:cs typeface="Arial"/>
              </a:rPr>
              <a:t>, mając taki obowiązek, wbrew przepisom ustawy nie zgłosił w terminie wniosku o ogłoszenie upadłości,</a:t>
            </a:r>
          </a:p>
          <a:p>
            <a:pPr marL="0" indent="0" algn="just">
              <a:lnSpc>
                <a:spcPct val="130000"/>
              </a:lnSpc>
              <a:spcBef>
                <a:spcPts val="300"/>
              </a:spcBef>
              <a:buNone/>
            </a:pPr>
            <a:r>
              <a:rPr lang="pl-PL" sz="2900" b="1" dirty="0" smtClean="0">
                <a:latin typeface="Arial"/>
                <a:cs typeface="Arial"/>
              </a:rPr>
              <a:t>– </a:t>
            </a:r>
            <a:r>
              <a:rPr lang="pl-PL" sz="2900" b="1" dirty="0">
                <a:latin typeface="Arial"/>
                <a:cs typeface="Arial"/>
              </a:rPr>
              <a:t>chyba że przeprowadzenie postępowania jest uzasadnione względami słuszności lub względami humanitarnymi. </a:t>
            </a:r>
            <a:endParaRPr lang="pl-PL" sz="2900" dirty="0">
              <a:latin typeface="Arial"/>
              <a:cs typeface="Arial"/>
            </a:endParaRPr>
          </a:p>
          <a:p>
            <a:pPr marL="0" indent="0" algn="just">
              <a:lnSpc>
                <a:spcPct val="120000"/>
              </a:lnSpc>
              <a:spcBef>
                <a:spcPts val="300"/>
              </a:spcBef>
              <a:buNone/>
            </a:pPr>
            <a:endParaRPr lang="pl-PL" dirty="0" smtClean="0">
              <a:latin typeface="Arial"/>
              <a:cs typeface="Arial"/>
            </a:endParaRPr>
          </a:p>
        </p:txBody>
      </p:sp>
      <p:sp>
        <p:nvSpPr>
          <p:cNvPr id="6" name="Footer Placeholder 5"/>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4235621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rmAutofit fontScale="90000"/>
          </a:bodyPr>
          <a:lstStyle/>
          <a:p>
            <a:pPr eaLnBrk="1" fontAlgn="auto" hangingPunct="1">
              <a:spcAft>
                <a:spcPts val="0"/>
              </a:spcAft>
              <a:defRPr/>
            </a:pPr>
            <a:r>
              <a:rPr lang="pl-PL" b="1" i="1" dirty="0"/>
              <a:t>„Prawo restrukturyzacyjne” </a:t>
            </a:r>
            <a:r>
              <a:rPr lang="pl-PL" b="1" dirty="0"/>
              <a:t>(warsztaty)</a:t>
            </a:r>
            <a:r>
              <a:rPr lang="pl-PL" dirty="0"/>
              <a:t> </a:t>
            </a:r>
            <a:endParaRPr lang="pl-PL" dirty="0" smtClean="0">
              <a:solidFill>
                <a:schemeClr val="accent2">
                  <a:lumMod val="75000"/>
                </a:schemeClr>
              </a:solidFill>
            </a:endParaRP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smtClean="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rostokąt 3"/>
          <p:cNvSpPr/>
          <p:nvPr/>
        </p:nvSpPr>
        <p:spPr>
          <a:xfrm>
            <a:off x="179512" y="2276872"/>
            <a:ext cx="8784976" cy="1190069"/>
          </a:xfrm>
          <a:prstGeom prst="rect">
            <a:avLst/>
          </a:prstGeom>
        </p:spPr>
        <p:txBody>
          <a:bodyPr wrap="square">
            <a:spAutoFit/>
          </a:bodyPr>
          <a:lstStyle/>
          <a:p>
            <a:pPr algn="ctr">
              <a:lnSpc>
                <a:spcPct val="120000"/>
              </a:lnSpc>
            </a:pPr>
            <a:r>
              <a:rPr lang="pl-PL" sz="2000" b="1" dirty="0" smtClean="0"/>
              <a:t>III. Legitymacja </a:t>
            </a:r>
            <a:r>
              <a:rPr lang="pl-PL" sz="2000" b="1" dirty="0"/>
              <a:t>procesowa podmiotów zagranicznych do składania wniosku o otwarcie postępowania restrukturyzacyjnego i </a:t>
            </a:r>
            <a:r>
              <a:rPr lang="pl-PL" sz="2000" b="1" dirty="0" smtClean="0"/>
              <a:t>upadłościowego</a:t>
            </a:r>
          </a:p>
        </p:txBody>
      </p:sp>
    </p:spTree>
    <p:extLst>
      <p:ext uri="{BB962C8B-B14F-4D97-AF65-F5344CB8AC3E}">
        <p14:creationId xmlns:p14="http://schemas.microsoft.com/office/powerpoint/2010/main" val="5398409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rmAutofit fontScale="90000"/>
          </a:bodyPr>
          <a:lstStyle/>
          <a:p>
            <a:pPr eaLnBrk="1" fontAlgn="auto" hangingPunct="1">
              <a:spcAft>
                <a:spcPts val="0"/>
              </a:spcAft>
              <a:defRPr/>
            </a:pPr>
            <a:r>
              <a:rPr lang="pl-PL" b="1" i="1" dirty="0"/>
              <a:t>„Prawo restrukturyzacyjne” </a:t>
            </a:r>
            <a:r>
              <a:rPr lang="pl-PL" b="1" dirty="0"/>
              <a:t>(warsztaty)</a:t>
            </a:r>
            <a:r>
              <a:rPr lang="pl-PL" dirty="0"/>
              <a:t> </a:t>
            </a:r>
            <a:endParaRPr lang="pl-PL" dirty="0" smtClean="0">
              <a:solidFill>
                <a:schemeClr val="accent2">
                  <a:lumMod val="75000"/>
                </a:schemeClr>
              </a:solidFill>
            </a:endParaRP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smtClean="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3" name="Prostokąt 2"/>
          <p:cNvSpPr/>
          <p:nvPr/>
        </p:nvSpPr>
        <p:spPr>
          <a:xfrm>
            <a:off x="251520" y="2420888"/>
            <a:ext cx="8712968" cy="3139321"/>
          </a:xfrm>
          <a:prstGeom prst="rect">
            <a:avLst/>
          </a:prstGeom>
        </p:spPr>
        <p:txBody>
          <a:bodyPr wrap="square">
            <a:spAutoFit/>
          </a:bodyPr>
          <a:lstStyle/>
          <a:p>
            <a:r>
              <a:rPr lang="pl-PL" dirty="0"/>
              <a:t>Artykuł  53 </a:t>
            </a:r>
          </a:p>
          <a:p>
            <a:pPr algn="just"/>
            <a:r>
              <a:rPr lang="pl-PL" dirty="0"/>
              <a:t>Uznawanie orzeczeń w sprawach nie nadających się do wykonania</a:t>
            </a:r>
          </a:p>
          <a:p>
            <a:pPr algn="just"/>
            <a:endParaRPr lang="pl-PL" dirty="0"/>
          </a:p>
          <a:p>
            <a:pPr algn="just"/>
            <a:r>
              <a:rPr lang="pl-PL" dirty="0"/>
              <a:t>1. Prawomocne orzeczenia w sprawach cywilnych, rodzinnych i pracowniczych, nie nadające się do wykonania, wydane przez sądy jednej Umawiającej się Strony, podlegają uznaniu na terytorium drugiej Umawiającej się Strony bez przeprowadzania postępowania o uznanie, jeżeli sądy drugiej Umawiającej się Strony nie wydały wcześniej prawomocnego orzeczenia w tej samej sprawie, ani też nie były wyłącznie właściwe na podstawie niniejszej umowy, a w razie braku takiego uregulowania w umowie - na podstawie prawa wewnętrznego tej Umawiającej się Strony.</a:t>
            </a:r>
          </a:p>
        </p:txBody>
      </p:sp>
    </p:spTree>
    <p:extLst>
      <p:ext uri="{BB962C8B-B14F-4D97-AF65-F5344CB8AC3E}">
        <p14:creationId xmlns:p14="http://schemas.microsoft.com/office/powerpoint/2010/main" val="770187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rmAutofit fontScale="90000"/>
          </a:bodyPr>
          <a:lstStyle/>
          <a:p>
            <a:pPr eaLnBrk="1" fontAlgn="auto" hangingPunct="1">
              <a:spcAft>
                <a:spcPts val="0"/>
              </a:spcAft>
              <a:defRPr/>
            </a:pPr>
            <a:r>
              <a:rPr lang="pl-PL" b="1" i="1" dirty="0"/>
              <a:t>„Prawo restrukturyzacyjne” </a:t>
            </a:r>
            <a:r>
              <a:rPr lang="pl-PL" b="1" dirty="0"/>
              <a:t>(warsztaty)</a:t>
            </a:r>
            <a:r>
              <a:rPr lang="pl-PL" dirty="0"/>
              <a:t> </a:t>
            </a:r>
            <a:endParaRPr lang="pl-PL" dirty="0" smtClean="0">
              <a:solidFill>
                <a:schemeClr val="accent2">
                  <a:lumMod val="75000"/>
                </a:schemeClr>
              </a:solidFill>
            </a:endParaRP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smtClean="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rostokąt 3"/>
          <p:cNvSpPr/>
          <p:nvPr/>
        </p:nvSpPr>
        <p:spPr>
          <a:xfrm>
            <a:off x="179512" y="2276872"/>
            <a:ext cx="8784976" cy="820738"/>
          </a:xfrm>
          <a:prstGeom prst="rect">
            <a:avLst/>
          </a:prstGeom>
        </p:spPr>
        <p:txBody>
          <a:bodyPr wrap="square">
            <a:spAutoFit/>
          </a:bodyPr>
          <a:lstStyle/>
          <a:p>
            <a:pPr algn="ctr">
              <a:lnSpc>
                <a:spcPct val="120000"/>
              </a:lnSpc>
            </a:pPr>
            <a:r>
              <a:rPr lang="pl-PL" sz="2000" b="1" dirty="0" smtClean="0"/>
              <a:t>IV. Bezskuteczność </a:t>
            </a:r>
            <a:r>
              <a:rPr lang="pl-PL" sz="2000" b="1" dirty="0"/>
              <a:t>czynności prawnych w postępowaniu restrukturyzacyjnym </a:t>
            </a:r>
            <a:r>
              <a:rPr lang="pl-PL" sz="2000" b="1" dirty="0" smtClean="0"/>
              <a:t> </a:t>
            </a:r>
          </a:p>
        </p:txBody>
      </p:sp>
    </p:spTree>
    <p:extLst>
      <p:ext uri="{BB962C8B-B14F-4D97-AF65-F5344CB8AC3E}">
        <p14:creationId xmlns:p14="http://schemas.microsoft.com/office/powerpoint/2010/main" val="5398409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rmAutofit fontScale="90000"/>
          </a:bodyPr>
          <a:lstStyle/>
          <a:p>
            <a:pPr eaLnBrk="1" fontAlgn="auto" hangingPunct="1">
              <a:spcAft>
                <a:spcPts val="0"/>
              </a:spcAft>
              <a:defRPr/>
            </a:pPr>
            <a:r>
              <a:rPr lang="pl-PL" b="1" i="1" dirty="0"/>
              <a:t>„Prawo restrukturyzacyjne” </a:t>
            </a:r>
            <a:r>
              <a:rPr lang="pl-PL" b="1" dirty="0"/>
              <a:t>(warsztaty)</a:t>
            </a:r>
            <a:r>
              <a:rPr lang="pl-PL" dirty="0"/>
              <a:t> </a:t>
            </a:r>
            <a:endParaRPr lang="pl-PL" dirty="0" smtClean="0">
              <a:solidFill>
                <a:schemeClr val="accent2">
                  <a:lumMod val="75000"/>
                </a:schemeClr>
              </a:solidFill>
            </a:endParaRP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smtClean="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rostokąt 3"/>
          <p:cNvSpPr/>
          <p:nvPr/>
        </p:nvSpPr>
        <p:spPr>
          <a:xfrm>
            <a:off x="179512" y="2276872"/>
            <a:ext cx="8784976" cy="451406"/>
          </a:xfrm>
          <a:prstGeom prst="rect">
            <a:avLst/>
          </a:prstGeom>
        </p:spPr>
        <p:txBody>
          <a:bodyPr wrap="square">
            <a:spAutoFit/>
          </a:bodyPr>
          <a:lstStyle/>
          <a:p>
            <a:pPr algn="ctr">
              <a:lnSpc>
                <a:spcPct val="120000"/>
              </a:lnSpc>
            </a:pPr>
            <a:r>
              <a:rPr lang="pl-PL" sz="2000" b="1" dirty="0" smtClean="0"/>
              <a:t>V. Pomoc </a:t>
            </a:r>
            <a:r>
              <a:rPr lang="pl-PL" sz="2000" b="1" dirty="0"/>
              <a:t>publiczna w postępowaniu restrukturyzacyjnym </a:t>
            </a:r>
            <a:endParaRPr lang="pl-PL" sz="2000" b="1" dirty="0" smtClean="0"/>
          </a:p>
        </p:txBody>
      </p:sp>
    </p:spTree>
    <p:extLst>
      <p:ext uri="{BB962C8B-B14F-4D97-AF65-F5344CB8AC3E}">
        <p14:creationId xmlns:p14="http://schemas.microsoft.com/office/powerpoint/2010/main" val="5398409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484784"/>
            <a:ext cx="7272808" cy="4409412"/>
          </a:xfrm>
          <a:prstGeom prst="rect">
            <a:avLst/>
          </a:prstGeom>
          <a:noFill/>
        </p:spPr>
        <p:txBody>
          <a:bodyPr wrap="square" rtlCol="0">
            <a:spAutoFit/>
          </a:bodyPr>
          <a:lstStyle/>
          <a:p>
            <a:pPr algn="just">
              <a:lnSpc>
                <a:spcPct val="120000"/>
              </a:lnSpc>
            </a:pPr>
            <a:r>
              <a:rPr lang="pl-PL" sz="2800" b="1" u="sng" dirty="0" smtClean="0">
                <a:latin typeface="Arial"/>
                <a:cs typeface="Arial"/>
              </a:rPr>
              <a:t>Zasada:</a:t>
            </a:r>
          </a:p>
          <a:p>
            <a:pPr algn="just">
              <a:lnSpc>
                <a:spcPct val="120000"/>
              </a:lnSpc>
            </a:pPr>
            <a:endParaRPr lang="pl-PL" dirty="0" smtClean="0"/>
          </a:p>
          <a:p>
            <a:pPr algn="just">
              <a:lnSpc>
                <a:spcPct val="120000"/>
              </a:lnSpc>
              <a:spcBef>
                <a:spcPts val="600"/>
              </a:spcBef>
            </a:pPr>
            <a:r>
              <a:rPr lang="pl-PL" sz="2000" b="1" dirty="0" smtClean="0">
                <a:latin typeface="Arial"/>
                <a:cs typeface="Arial"/>
              </a:rPr>
              <a:t>Art. 107 ust. 1 TFUE</a:t>
            </a:r>
          </a:p>
          <a:p>
            <a:pPr algn="just">
              <a:lnSpc>
                <a:spcPct val="120000"/>
              </a:lnSpc>
              <a:spcBef>
                <a:spcPts val="600"/>
              </a:spcBef>
            </a:pPr>
            <a:r>
              <a:rPr lang="pl-PL" sz="2000" dirty="0" smtClean="0">
                <a:latin typeface="Arial"/>
                <a:cs typeface="Arial"/>
              </a:rPr>
              <a:t>1. Z </a:t>
            </a:r>
            <a:r>
              <a:rPr lang="pl-PL" sz="2000" dirty="0">
                <a:latin typeface="Arial"/>
                <a:cs typeface="Arial"/>
              </a:rPr>
              <a:t>zastrzeżeniem innych postanowień przewidzianych w Traktatach, wszelka pomoc przyznawana przez Państwo Członkowskie lub przy użyciu zasobów państwowych w jakiejkolwiek formie, która zakłóca lub grozi zakłóceniem konkurencji poprzez sprzyjanie niektórym przedsiębiorstwom lub produkcji niektórych towarów, jest niezgodna z rynkiem wewnętrznym w zakresie, w jakim wpływa na wymianę handlową między Państwami </a:t>
            </a:r>
            <a:r>
              <a:rPr lang="pl-PL" sz="2000" dirty="0" smtClean="0">
                <a:latin typeface="Arial"/>
                <a:cs typeface="Arial"/>
              </a:rPr>
              <a:t>Członkowskimi.</a:t>
            </a:r>
            <a:endParaRPr lang="pl-PL" b="1" dirty="0">
              <a:latin typeface="Arial"/>
              <a:cs typeface="Arial"/>
            </a:endParaRPr>
          </a:p>
        </p:txBody>
      </p:sp>
      <p:sp>
        <p:nvSpPr>
          <p:cNvPr id="7"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8520996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340768"/>
            <a:ext cx="7272808" cy="5615895"/>
          </a:xfrm>
          <a:prstGeom prst="rect">
            <a:avLst/>
          </a:prstGeom>
          <a:noFill/>
        </p:spPr>
        <p:txBody>
          <a:bodyPr wrap="square" rtlCol="0">
            <a:spAutoFit/>
          </a:bodyPr>
          <a:lstStyle/>
          <a:p>
            <a:pPr algn="just">
              <a:lnSpc>
                <a:spcPct val="120000"/>
              </a:lnSpc>
            </a:pPr>
            <a:r>
              <a:rPr lang="pl-PL" sz="2000" b="1" u="sng" dirty="0" smtClean="0">
                <a:latin typeface="Arial"/>
                <a:cs typeface="Arial"/>
              </a:rPr>
              <a:t>Cel:</a:t>
            </a:r>
            <a:endParaRPr lang="pl-PL" sz="1400" dirty="0" smtClean="0"/>
          </a:p>
          <a:p>
            <a:pPr algn="just">
              <a:lnSpc>
                <a:spcPct val="120000"/>
              </a:lnSpc>
              <a:spcBef>
                <a:spcPts val="600"/>
              </a:spcBef>
            </a:pPr>
            <a:r>
              <a:rPr lang="pl-PL" sz="1600" b="1" dirty="0" smtClean="0">
                <a:latin typeface="Arial"/>
                <a:cs typeface="Arial"/>
              </a:rPr>
              <a:t>Ograniczenie wypływu </a:t>
            </a:r>
            <a:r>
              <a:rPr lang="pl-PL" sz="1600" b="1" dirty="0">
                <a:latin typeface="Arial"/>
                <a:cs typeface="Arial"/>
              </a:rPr>
              <a:t>P</a:t>
            </a:r>
            <a:r>
              <a:rPr lang="pl-PL" sz="1600" b="1" dirty="0" smtClean="0">
                <a:latin typeface="Arial"/>
                <a:cs typeface="Arial"/>
              </a:rPr>
              <a:t>aństw Członkowskich UE na własne gospodarki, w sposób zagrażający wspólnotowej konkurencji.</a:t>
            </a:r>
          </a:p>
          <a:p>
            <a:pPr algn="just">
              <a:lnSpc>
                <a:spcPct val="120000"/>
              </a:lnSpc>
              <a:spcBef>
                <a:spcPts val="600"/>
              </a:spcBef>
            </a:pPr>
            <a:r>
              <a:rPr lang="pl-PL" sz="2000" b="1" u="sng" dirty="0" smtClean="0">
                <a:latin typeface="Arial"/>
                <a:cs typeface="Arial"/>
              </a:rPr>
              <a:t>Sposób regulacji – zasady prawa subwencyjnego:</a:t>
            </a:r>
          </a:p>
          <a:p>
            <a:pPr algn="just">
              <a:lnSpc>
                <a:spcPct val="120000"/>
              </a:lnSpc>
              <a:spcBef>
                <a:spcPts val="600"/>
              </a:spcBef>
            </a:pPr>
            <a:r>
              <a:rPr lang="pl-PL" sz="2000" b="1" u="sng" dirty="0" smtClean="0">
                <a:latin typeface="Arial"/>
                <a:cs typeface="Arial"/>
              </a:rPr>
              <a:t>Ustawodawca unijny reguluje:</a:t>
            </a:r>
          </a:p>
          <a:p>
            <a:pPr marL="285750" indent="-285750" algn="just">
              <a:lnSpc>
                <a:spcPct val="120000"/>
              </a:lnSpc>
              <a:spcBef>
                <a:spcPts val="600"/>
              </a:spcBef>
              <a:buFont typeface="Arial"/>
              <a:buChar char="•"/>
            </a:pPr>
            <a:r>
              <a:rPr lang="pl-PL" sz="1400" dirty="0">
                <a:latin typeface="Arial"/>
                <a:cs typeface="Arial"/>
              </a:rPr>
              <a:t>z</a:t>
            </a:r>
            <a:r>
              <a:rPr lang="pl-PL" sz="1400" dirty="0" smtClean="0">
                <a:latin typeface="Arial"/>
                <a:cs typeface="Arial"/>
              </a:rPr>
              <a:t>asadą jest, że pomoc publiczna jest niedozwolona;</a:t>
            </a:r>
          </a:p>
          <a:p>
            <a:pPr marL="285750" indent="-285750" algn="just">
              <a:lnSpc>
                <a:spcPct val="120000"/>
              </a:lnSpc>
              <a:spcBef>
                <a:spcPts val="600"/>
              </a:spcBef>
              <a:buFont typeface="Arial"/>
              <a:buChar char="•"/>
            </a:pPr>
            <a:r>
              <a:rPr lang="pl-PL" sz="1400" dirty="0" smtClean="0">
                <a:latin typeface="Arial"/>
                <a:cs typeface="Arial"/>
              </a:rPr>
              <a:t>pomoc państwa udzielana swojej gospodarce nie musi być uznana za pomoc publiczną – nie każda pomoc jest pomocą publiczną;</a:t>
            </a:r>
          </a:p>
          <a:p>
            <a:pPr marL="285750" indent="-285750" algn="just">
              <a:lnSpc>
                <a:spcPct val="120000"/>
              </a:lnSpc>
              <a:spcBef>
                <a:spcPts val="600"/>
              </a:spcBef>
              <a:buFont typeface="Arial"/>
              <a:buChar char="•"/>
            </a:pPr>
            <a:r>
              <a:rPr lang="pl-PL" sz="1400" dirty="0">
                <a:latin typeface="Arial"/>
                <a:cs typeface="Arial"/>
              </a:rPr>
              <a:t>p</a:t>
            </a:r>
            <a:r>
              <a:rPr lang="pl-PL" sz="1400" dirty="0" smtClean="0">
                <a:latin typeface="Arial"/>
                <a:cs typeface="Arial"/>
              </a:rPr>
              <a:t>omoc publiczna udzielona na pomijalnym poziomie (</a:t>
            </a:r>
            <a:r>
              <a:rPr lang="pl-PL" sz="1400" i="1" dirty="0" smtClean="0">
                <a:latin typeface="Arial"/>
                <a:cs typeface="Arial"/>
              </a:rPr>
              <a:t>de </a:t>
            </a:r>
            <a:r>
              <a:rPr lang="pl-PL" sz="1400" i="1" dirty="0" err="1" smtClean="0">
                <a:latin typeface="Arial"/>
                <a:cs typeface="Arial"/>
              </a:rPr>
              <a:t>minimis</a:t>
            </a:r>
            <a:r>
              <a:rPr lang="pl-PL" sz="1400" dirty="0" smtClean="0">
                <a:latin typeface="Arial"/>
                <a:cs typeface="Arial"/>
              </a:rPr>
              <a:t>) nie jest niedozwolona;</a:t>
            </a:r>
          </a:p>
          <a:p>
            <a:pPr marL="285750" indent="-285750" algn="just">
              <a:lnSpc>
                <a:spcPct val="120000"/>
              </a:lnSpc>
              <a:spcBef>
                <a:spcPts val="600"/>
              </a:spcBef>
              <a:buFont typeface="Arial"/>
              <a:buChar char="•"/>
            </a:pPr>
            <a:r>
              <a:rPr lang="pl-PL" sz="1400" dirty="0">
                <a:latin typeface="Arial"/>
                <a:cs typeface="Arial"/>
              </a:rPr>
              <a:t>p</a:t>
            </a:r>
            <a:r>
              <a:rPr lang="pl-PL" sz="1400" dirty="0" smtClean="0">
                <a:latin typeface="Arial"/>
                <a:cs typeface="Arial"/>
              </a:rPr>
              <a:t>omoc publiczna udzielana przez państwo może być udzielona, jeśli UE się na to zgodzi – notyfikacja do Komisji;</a:t>
            </a:r>
          </a:p>
          <a:p>
            <a:pPr marL="285750" indent="-285750" algn="just">
              <a:lnSpc>
                <a:spcPct val="120000"/>
              </a:lnSpc>
              <a:spcBef>
                <a:spcPts val="600"/>
              </a:spcBef>
              <a:buFont typeface="Arial"/>
              <a:buChar char="•"/>
            </a:pPr>
            <a:r>
              <a:rPr lang="pl-PL" sz="1400" dirty="0" smtClean="0">
                <a:latin typeface="Arial"/>
                <a:cs typeface="Arial"/>
              </a:rPr>
              <a:t>za nieprzestrzeganie tych zasad państwu może grozić kara finansowa, zaś podmiotowi, który te środki otrzymał kara w postaci obowiązku zwrotu środków.</a:t>
            </a:r>
          </a:p>
          <a:p>
            <a:pPr algn="just">
              <a:lnSpc>
                <a:spcPct val="120000"/>
              </a:lnSpc>
              <a:spcBef>
                <a:spcPts val="600"/>
              </a:spcBef>
            </a:pPr>
            <a:endParaRPr lang="pl-PL" sz="2000" b="1" u="sng" dirty="0">
              <a:latin typeface="Arial"/>
              <a:cs typeface="Arial"/>
            </a:endParaRPr>
          </a:p>
          <a:p>
            <a:pPr algn="just">
              <a:lnSpc>
                <a:spcPct val="120000"/>
              </a:lnSpc>
              <a:spcBef>
                <a:spcPts val="600"/>
              </a:spcBef>
            </a:pPr>
            <a:endParaRPr lang="pl-PL" sz="2000" b="1" u="sng" dirty="0">
              <a:latin typeface="Arial"/>
              <a:cs typeface="Arial"/>
            </a:endParaRPr>
          </a:p>
        </p:txBody>
      </p:sp>
      <p:sp>
        <p:nvSpPr>
          <p:cNvPr id="7" name="Tytuł 3"/>
          <p:cNvSpPr txBox="1">
            <a:spLocks/>
          </p:cNvSpPr>
          <p:nvPr/>
        </p:nvSpPr>
        <p:spPr>
          <a:xfrm>
            <a:off x="1403648" y="114201"/>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11990959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556792"/>
            <a:ext cx="7272808" cy="4832092"/>
          </a:xfrm>
          <a:prstGeom prst="rect">
            <a:avLst/>
          </a:prstGeom>
          <a:noFill/>
        </p:spPr>
        <p:txBody>
          <a:bodyPr wrap="square" rtlCol="0">
            <a:spAutoFit/>
          </a:bodyPr>
          <a:lstStyle/>
          <a:p>
            <a:pPr algn="just">
              <a:lnSpc>
                <a:spcPct val="120000"/>
              </a:lnSpc>
            </a:pPr>
            <a:r>
              <a:rPr lang="pl-PL" sz="2000" b="1" u="sng" dirty="0" smtClean="0">
                <a:latin typeface="Arial"/>
                <a:cs typeface="Arial"/>
              </a:rPr>
              <a:t>Zgodnie z prawem UE występuje:</a:t>
            </a:r>
          </a:p>
          <a:p>
            <a:pPr algn="just">
              <a:lnSpc>
                <a:spcPct val="120000"/>
              </a:lnSpc>
            </a:pPr>
            <a:endParaRPr lang="pl-PL" sz="2000" b="1" u="sng" dirty="0">
              <a:latin typeface="Arial"/>
              <a:cs typeface="Arial"/>
            </a:endParaRPr>
          </a:p>
          <a:p>
            <a:pPr marL="457200" indent="-457200" algn="just">
              <a:lnSpc>
                <a:spcPct val="120000"/>
              </a:lnSpc>
              <a:buFont typeface="+mj-lt"/>
              <a:buAutoNum type="arabicPeriod"/>
            </a:pPr>
            <a:r>
              <a:rPr lang="pl-PL" sz="2000" dirty="0">
                <a:latin typeface="Arial"/>
                <a:cs typeface="Arial"/>
              </a:rPr>
              <a:t>p</a:t>
            </a:r>
            <a:r>
              <a:rPr lang="pl-PL" sz="2000" dirty="0" smtClean="0">
                <a:latin typeface="Arial"/>
                <a:cs typeface="Arial"/>
              </a:rPr>
              <a:t>omoc Państwa Członkowskiego, która nie jest pomocą publiczną;</a:t>
            </a:r>
          </a:p>
          <a:p>
            <a:pPr marL="457200" indent="-457200" algn="just">
              <a:lnSpc>
                <a:spcPct val="120000"/>
              </a:lnSpc>
              <a:buFont typeface="+mj-lt"/>
              <a:buAutoNum type="arabicPeriod"/>
            </a:pPr>
            <a:endParaRPr lang="pl-PL" sz="2000" dirty="0">
              <a:latin typeface="Arial"/>
              <a:cs typeface="Arial"/>
            </a:endParaRPr>
          </a:p>
          <a:p>
            <a:pPr marL="457200" indent="-457200" algn="just">
              <a:lnSpc>
                <a:spcPct val="120000"/>
              </a:lnSpc>
              <a:buFont typeface="+mj-lt"/>
              <a:buAutoNum type="arabicPeriod"/>
            </a:pPr>
            <a:r>
              <a:rPr lang="pl-PL" sz="2000" dirty="0">
                <a:latin typeface="Arial"/>
                <a:cs typeface="Arial"/>
              </a:rPr>
              <a:t>p</a:t>
            </a:r>
            <a:r>
              <a:rPr lang="pl-PL" sz="2000" dirty="0" smtClean="0">
                <a:latin typeface="Arial"/>
                <a:cs typeface="Arial"/>
              </a:rPr>
              <a:t>omoc publiczna udziela przez Państwa Członkowskie, która z uwagi na próg bagatelności, nie wymaga jakichkolwiek działań w stosunku do UE za wyjątkiem badania przez państwo spełnienia progów </a:t>
            </a:r>
            <a:r>
              <a:rPr lang="pl-PL" sz="2000" i="1" dirty="0" smtClean="0">
                <a:latin typeface="Arial"/>
                <a:cs typeface="Arial"/>
              </a:rPr>
              <a:t>de </a:t>
            </a:r>
            <a:r>
              <a:rPr lang="pl-PL" sz="2000" i="1" dirty="0" err="1" smtClean="0">
                <a:latin typeface="Arial"/>
                <a:cs typeface="Arial"/>
              </a:rPr>
              <a:t>minimis</a:t>
            </a:r>
            <a:r>
              <a:rPr lang="pl-PL" sz="2000" dirty="0" smtClean="0">
                <a:latin typeface="Arial"/>
                <a:cs typeface="Arial"/>
              </a:rPr>
              <a:t>;</a:t>
            </a:r>
          </a:p>
          <a:p>
            <a:pPr marL="457200" indent="-457200" algn="just">
              <a:lnSpc>
                <a:spcPct val="120000"/>
              </a:lnSpc>
              <a:buFont typeface="+mj-lt"/>
              <a:buAutoNum type="arabicPeriod"/>
            </a:pPr>
            <a:endParaRPr lang="pl-PL" sz="2000" dirty="0">
              <a:latin typeface="Arial"/>
              <a:cs typeface="Arial"/>
            </a:endParaRPr>
          </a:p>
          <a:p>
            <a:pPr marL="457200" indent="-457200" algn="just">
              <a:lnSpc>
                <a:spcPct val="120000"/>
              </a:lnSpc>
              <a:buFont typeface="+mj-lt"/>
              <a:buAutoNum type="arabicPeriod"/>
            </a:pPr>
            <a:r>
              <a:rPr lang="pl-PL" sz="2000" dirty="0">
                <a:latin typeface="Arial"/>
                <a:cs typeface="Arial"/>
              </a:rPr>
              <a:t>p</a:t>
            </a:r>
            <a:r>
              <a:rPr lang="pl-PL" sz="2000" dirty="0" smtClean="0">
                <a:latin typeface="Arial"/>
                <a:cs typeface="Arial"/>
              </a:rPr>
              <a:t>omoc publiczna, która wymaga notyfikacji do Komisji Europejskiej.</a:t>
            </a:r>
          </a:p>
          <a:p>
            <a:pPr algn="just"/>
            <a:endParaRPr lang="pl-PL" sz="2000" b="1" u="sng" dirty="0">
              <a:latin typeface="Arial"/>
              <a:cs typeface="Arial"/>
            </a:endParaRPr>
          </a:p>
        </p:txBody>
      </p:sp>
      <p:sp>
        <p:nvSpPr>
          <p:cNvPr id="7"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3377380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rmAutofit fontScale="90000"/>
          </a:bodyPr>
          <a:lstStyle/>
          <a:p>
            <a:pPr eaLnBrk="1" fontAlgn="auto" hangingPunct="1">
              <a:spcAft>
                <a:spcPts val="0"/>
              </a:spcAft>
              <a:defRPr/>
            </a:pPr>
            <a:r>
              <a:rPr lang="pl-PL" b="1" i="1" dirty="0"/>
              <a:t>„Prawo restrukturyzacyjne” </a:t>
            </a:r>
            <a:r>
              <a:rPr lang="pl-PL" b="1" dirty="0"/>
              <a:t>(warsztaty)</a:t>
            </a:r>
            <a:r>
              <a:rPr lang="pl-PL" dirty="0"/>
              <a:t> </a:t>
            </a:r>
            <a:endParaRPr lang="pl-PL" dirty="0" smtClean="0">
              <a:solidFill>
                <a:schemeClr val="accent2">
                  <a:lumMod val="75000"/>
                </a:schemeClr>
              </a:solidFill>
            </a:endParaRP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smtClean="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rostokąt 3"/>
          <p:cNvSpPr/>
          <p:nvPr/>
        </p:nvSpPr>
        <p:spPr>
          <a:xfrm>
            <a:off x="179512" y="2276872"/>
            <a:ext cx="8784976" cy="1559401"/>
          </a:xfrm>
          <a:prstGeom prst="rect">
            <a:avLst/>
          </a:prstGeom>
        </p:spPr>
        <p:txBody>
          <a:bodyPr wrap="square">
            <a:spAutoFit/>
          </a:bodyPr>
          <a:lstStyle/>
          <a:p>
            <a:pPr algn="ctr">
              <a:lnSpc>
                <a:spcPct val="120000"/>
              </a:lnSpc>
            </a:pPr>
            <a:r>
              <a:rPr lang="pl-PL" sz="2000" b="1" dirty="0" smtClean="0"/>
              <a:t>I. Kumulacja </a:t>
            </a:r>
            <a:r>
              <a:rPr lang="pl-PL" sz="2000" b="1" dirty="0"/>
              <a:t>wniosków o otwarcie postępowania restrukturyzacyjnego i upadłościowego, w tym legitymacja Prokuratora na etapie postępowania w przedmiocie otwarcia postępowania restrukturyzacyjnego lub upadłościowego </a:t>
            </a:r>
            <a:endParaRPr lang="pl-PL" sz="2000" b="1" dirty="0" smtClean="0"/>
          </a:p>
        </p:txBody>
      </p:sp>
    </p:spTree>
    <p:extLst>
      <p:ext uri="{BB962C8B-B14F-4D97-AF65-F5344CB8AC3E}">
        <p14:creationId xmlns:p14="http://schemas.microsoft.com/office/powerpoint/2010/main" val="18931716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484784"/>
            <a:ext cx="7272808" cy="4705391"/>
          </a:xfrm>
          <a:prstGeom prst="rect">
            <a:avLst/>
          </a:prstGeom>
          <a:noFill/>
        </p:spPr>
        <p:txBody>
          <a:bodyPr wrap="square" rtlCol="0">
            <a:spAutoFit/>
          </a:bodyPr>
          <a:lstStyle/>
          <a:p>
            <a:pPr algn="just">
              <a:lnSpc>
                <a:spcPct val="120000"/>
              </a:lnSpc>
            </a:pPr>
            <a:r>
              <a:rPr lang="pl-PL" sz="1300" b="1" u="sng" dirty="0" smtClean="0">
                <a:latin typeface="Arial"/>
                <a:cs typeface="Arial"/>
              </a:rPr>
              <a:t>Zgodnie z prawem krajowym:</a:t>
            </a:r>
          </a:p>
          <a:p>
            <a:pPr algn="just">
              <a:lnSpc>
                <a:spcPct val="120000"/>
              </a:lnSpc>
            </a:pPr>
            <a:endParaRPr lang="pl-PL" sz="1300" b="1" u="sng" dirty="0">
              <a:latin typeface="Arial"/>
              <a:cs typeface="Arial"/>
            </a:endParaRPr>
          </a:p>
          <a:p>
            <a:pPr algn="just">
              <a:lnSpc>
                <a:spcPct val="120000"/>
              </a:lnSpc>
              <a:spcBef>
                <a:spcPts val="600"/>
              </a:spcBef>
            </a:pPr>
            <a:r>
              <a:rPr lang="pl-PL" sz="1300" b="1" dirty="0">
                <a:latin typeface="Arial"/>
                <a:cs typeface="Arial"/>
              </a:rPr>
              <a:t>Art. </a:t>
            </a:r>
            <a:r>
              <a:rPr lang="pl-PL" sz="1300" b="1" dirty="0" smtClean="0">
                <a:latin typeface="Arial"/>
                <a:cs typeface="Arial"/>
              </a:rPr>
              <a:t>1 ustawy z dnia 30 kwietnia 2004 r</a:t>
            </a:r>
            <a:r>
              <a:rPr lang="pl-PL" sz="1300" b="1" dirty="0">
                <a:latin typeface="Arial"/>
                <a:cs typeface="Arial"/>
              </a:rPr>
              <a:t>. </a:t>
            </a:r>
            <a:r>
              <a:rPr lang="en-US" sz="1300" b="1" dirty="0">
                <a:latin typeface="Arial"/>
                <a:cs typeface="Arial"/>
              </a:rPr>
              <a:t>o </a:t>
            </a:r>
            <a:r>
              <a:rPr lang="en-US" sz="1300" b="1" dirty="0" err="1">
                <a:latin typeface="Arial"/>
                <a:cs typeface="Arial"/>
              </a:rPr>
              <a:t>postępowaniu</a:t>
            </a:r>
            <a:r>
              <a:rPr lang="en-US" sz="1300" b="1" dirty="0">
                <a:latin typeface="Arial"/>
                <a:cs typeface="Arial"/>
              </a:rPr>
              <a:t> w </a:t>
            </a:r>
            <a:r>
              <a:rPr lang="en-US" sz="1300" b="1" dirty="0" err="1">
                <a:latin typeface="Arial"/>
                <a:cs typeface="Arial"/>
              </a:rPr>
              <a:t>sprawach</a:t>
            </a:r>
            <a:r>
              <a:rPr lang="en-US" sz="1300" b="1" dirty="0">
                <a:latin typeface="Arial"/>
                <a:cs typeface="Arial"/>
              </a:rPr>
              <a:t> </a:t>
            </a:r>
            <a:r>
              <a:rPr lang="en-US" sz="1300" b="1" dirty="0" err="1">
                <a:latin typeface="Arial"/>
                <a:cs typeface="Arial"/>
              </a:rPr>
              <a:t>dotyczących</a:t>
            </a:r>
            <a:r>
              <a:rPr lang="en-US" sz="1300" b="1" dirty="0">
                <a:latin typeface="Arial"/>
                <a:cs typeface="Arial"/>
              </a:rPr>
              <a:t> </a:t>
            </a:r>
            <a:r>
              <a:rPr lang="en-US" sz="1300" b="1" dirty="0" err="1">
                <a:latin typeface="Arial"/>
                <a:cs typeface="Arial"/>
              </a:rPr>
              <a:t>pomocy</a:t>
            </a:r>
            <a:r>
              <a:rPr lang="en-US" sz="1300" b="1" dirty="0">
                <a:latin typeface="Arial"/>
                <a:cs typeface="Arial"/>
              </a:rPr>
              <a:t> </a:t>
            </a:r>
            <a:r>
              <a:rPr lang="en-US" sz="1300" b="1" dirty="0" err="1">
                <a:latin typeface="Arial"/>
                <a:cs typeface="Arial"/>
              </a:rPr>
              <a:t>publicznej</a:t>
            </a:r>
            <a:r>
              <a:rPr lang="pl-PL" sz="1300" b="1" dirty="0">
                <a:latin typeface="Arial"/>
                <a:cs typeface="Arial"/>
              </a:rPr>
              <a:t>  </a:t>
            </a:r>
          </a:p>
          <a:p>
            <a:pPr algn="just">
              <a:lnSpc>
                <a:spcPct val="120000"/>
              </a:lnSpc>
              <a:spcBef>
                <a:spcPts val="600"/>
              </a:spcBef>
            </a:pPr>
            <a:r>
              <a:rPr lang="pl-PL" sz="1300" dirty="0" smtClean="0">
                <a:latin typeface="Arial"/>
                <a:cs typeface="Arial"/>
              </a:rPr>
              <a:t>Ustawa </a:t>
            </a:r>
            <a:r>
              <a:rPr lang="pl-PL" sz="1300" dirty="0">
                <a:latin typeface="Arial"/>
                <a:cs typeface="Arial"/>
              </a:rPr>
              <a:t>określa zasady postępowania w sprawach dotyczących pomocy państwa spełniającej przesłanki określone w art. 87 ust. 1 Traktatu ustanawiającego Wspólnotę </a:t>
            </a:r>
            <a:r>
              <a:rPr lang="pl-PL" sz="1300" dirty="0" smtClean="0">
                <a:latin typeface="Arial"/>
                <a:cs typeface="Arial"/>
              </a:rPr>
              <a:t>Europejską [obecnie art. 107 ust. 1 TFUE – MG] , </a:t>
            </a:r>
            <a:r>
              <a:rPr lang="pl-PL" sz="1300" dirty="0">
                <a:latin typeface="Arial"/>
                <a:cs typeface="Arial"/>
              </a:rPr>
              <a:t>zwanej dalej "pomocą publiczną", w tym:</a:t>
            </a:r>
          </a:p>
          <a:p>
            <a:pPr marL="228600" indent="-228600" algn="just">
              <a:lnSpc>
                <a:spcPct val="120000"/>
              </a:lnSpc>
              <a:spcBef>
                <a:spcPts val="600"/>
              </a:spcBef>
              <a:buFont typeface="+mj-lt"/>
              <a:buAutoNum type="arabicPeriod"/>
            </a:pPr>
            <a:r>
              <a:rPr lang="pl-PL" sz="1300" dirty="0" smtClean="0">
                <a:latin typeface="Arial"/>
                <a:cs typeface="Arial"/>
              </a:rPr>
              <a:t>postępowanie </a:t>
            </a:r>
            <a:r>
              <a:rPr lang="pl-PL" sz="1300" dirty="0">
                <a:latin typeface="Arial"/>
                <a:cs typeface="Arial"/>
              </a:rPr>
              <a:t>w sprawie przygotowania do notyfikacji projektów programów pomocowych, projektów pomocy indywidualnej oraz projektów pomocy indywidualnej na restrukturyzację;</a:t>
            </a:r>
          </a:p>
          <a:p>
            <a:pPr marL="228600" indent="-228600" algn="just">
              <a:lnSpc>
                <a:spcPct val="120000"/>
              </a:lnSpc>
              <a:spcBef>
                <a:spcPts val="600"/>
              </a:spcBef>
              <a:buFont typeface="+mj-lt"/>
              <a:buAutoNum type="arabicPeriod"/>
            </a:pPr>
            <a:r>
              <a:rPr lang="pl-PL" sz="1300" dirty="0" smtClean="0">
                <a:latin typeface="Arial"/>
                <a:cs typeface="Arial"/>
              </a:rPr>
              <a:t>zasady </a:t>
            </a:r>
            <a:r>
              <a:rPr lang="pl-PL" sz="1300" dirty="0">
                <a:latin typeface="Arial"/>
                <a:cs typeface="Arial"/>
              </a:rPr>
              <a:t>współpracy Prezesa Urzędu Ochrony Konkurencji i Konsumentów, zwanego dalej "Prezesem Urzędu", oraz ministra właściwego do spraw rolnictwa z podmiotami opracowującymi programy pomocowe, podmiotami udzielającymi pomocy, podmiotami ubiegającymi się o pomoc oraz beneficjentami pomocy, w zakresie pomocy publicznej;</a:t>
            </a:r>
          </a:p>
          <a:p>
            <a:pPr marL="228600" indent="-228600" algn="just">
              <a:lnSpc>
                <a:spcPct val="120000"/>
              </a:lnSpc>
              <a:spcBef>
                <a:spcPts val="600"/>
              </a:spcBef>
              <a:buFont typeface="+mj-lt"/>
              <a:buAutoNum type="arabicPeriod"/>
            </a:pPr>
            <a:r>
              <a:rPr lang="pl-PL" sz="1300" dirty="0" smtClean="0">
                <a:latin typeface="Arial"/>
                <a:cs typeface="Arial"/>
              </a:rPr>
              <a:t>zasady </a:t>
            </a:r>
            <a:r>
              <a:rPr lang="pl-PL" sz="1300" dirty="0">
                <a:latin typeface="Arial"/>
                <a:cs typeface="Arial"/>
              </a:rPr>
              <a:t>reprezentowania Rzeczypospolitej Polskiej przed Trybunałem Sprawiedliwości i Sądem Pierwszej Instancji w sprawach z zakresu pomocy publicznej;</a:t>
            </a:r>
          </a:p>
          <a:p>
            <a:pPr marL="228600" indent="-228600" algn="just">
              <a:lnSpc>
                <a:spcPct val="120000"/>
              </a:lnSpc>
              <a:spcBef>
                <a:spcPts val="600"/>
              </a:spcBef>
              <a:buFont typeface="+mj-lt"/>
              <a:buAutoNum type="arabicPeriod"/>
            </a:pPr>
            <a:r>
              <a:rPr lang="pl-PL" sz="1300" dirty="0" smtClean="0">
                <a:latin typeface="Arial"/>
                <a:cs typeface="Arial"/>
              </a:rPr>
              <a:t>zasady </a:t>
            </a:r>
            <a:r>
              <a:rPr lang="pl-PL" sz="1300" dirty="0">
                <a:latin typeface="Arial"/>
                <a:cs typeface="Arial"/>
              </a:rPr>
              <a:t>i tryb zwrotu pomocy publicznej;</a:t>
            </a:r>
          </a:p>
          <a:p>
            <a:pPr marL="228600" indent="-228600" algn="just">
              <a:lnSpc>
                <a:spcPct val="120000"/>
              </a:lnSpc>
              <a:spcBef>
                <a:spcPts val="600"/>
              </a:spcBef>
              <a:buFont typeface="+mj-lt"/>
              <a:buAutoNum type="arabicPeriod"/>
            </a:pPr>
            <a:r>
              <a:rPr lang="pl-PL" sz="1300" dirty="0" smtClean="0">
                <a:latin typeface="Arial"/>
                <a:cs typeface="Arial"/>
              </a:rPr>
              <a:t>zasady </a:t>
            </a:r>
            <a:r>
              <a:rPr lang="pl-PL" sz="1300" dirty="0">
                <a:latin typeface="Arial"/>
                <a:cs typeface="Arial"/>
              </a:rPr>
              <a:t>monitorowania pomocy publicznej.</a:t>
            </a:r>
            <a:endParaRPr lang="pl-PL" sz="1300" b="1" dirty="0">
              <a:latin typeface="Arial"/>
              <a:cs typeface="Arial"/>
            </a:endParaRPr>
          </a:p>
        </p:txBody>
      </p:sp>
      <p:sp>
        <p:nvSpPr>
          <p:cNvPr id="7"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26927825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268760"/>
            <a:ext cx="6912768" cy="5223479"/>
          </a:xfrm>
          <a:prstGeom prst="rect">
            <a:avLst/>
          </a:prstGeom>
          <a:noFill/>
        </p:spPr>
        <p:txBody>
          <a:bodyPr wrap="square" rtlCol="0">
            <a:spAutoFit/>
          </a:bodyPr>
          <a:lstStyle/>
          <a:p>
            <a:pPr algn="just">
              <a:lnSpc>
                <a:spcPct val="120000"/>
              </a:lnSpc>
            </a:pPr>
            <a:r>
              <a:rPr lang="pl-PL" sz="2000" b="1" u="sng" dirty="0" smtClean="0">
                <a:latin typeface="Arial"/>
                <a:cs typeface="Arial"/>
              </a:rPr>
              <a:t>Krok I:</a:t>
            </a:r>
          </a:p>
          <a:p>
            <a:pPr algn="just">
              <a:lnSpc>
                <a:spcPct val="120000"/>
              </a:lnSpc>
            </a:pPr>
            <a:endParaRPr lang="pl-PL" sz="1400" dirty="0" smtClean="0">
              <a:latin typeface="Arial"/>
              <a:cs typeface="Arial"/>
            </a:endParaRPr>
          </a:p>
          <a:p>
            <a:pPr algn="just">
              <a:lnSpc>
                <a:spcPct val="120000"/>
              </a:lnSpc>
            </a:pPr>
            <a:r>
              <a:rPr lang="pl-PL" sz="1400" b="1" dirty="0">
                <a:latin typeface="Arial"/>
                <a:cs typeface="Arial"/>
              </a:rPr>
              <a:t>Art. </a:t>
            </a:r>
            <a:r>
              <a:rPr lang="pl-PL" sz="1400" b="1" dirty="0" smtClean="0">
                <a:latin typeface="Arial"/>
                <a:cs typeface="Arial"/>
              </a:rPr>
              <a:t>140</a:t>
            </a:r>
            <a:r>
              <a:rPr lang="pl-PL" sz="1400" dirty="0" smtClean="0">
                <a:latin typeface="Arial"/>
                <a:cs typeface="Arial"/>
              </a:rPr>
              <a:t> </a:t>
            </a:r>
            <a:r>
              <a:rPr lang="pl-PL" sz="1400" b="1" dirty="0" err="1" smtClean="0">
                <a:latin typeface="Arial"/>
                <a:cs typeface="Arial"/>
              </a:rPr>
              <a:t>PrRest</a:t>
            </a:r>
            <a:endParaRPr lang="pl-PL" sz="1400" b="1" dirty="0" smtClean="0">
              <a:latin typeface="Arial"/>
              <a:cs typeface="Arial"/>
            </a:endParaRPr>
          </a:p>
          <a:p>
            <a:pPr algn="just">
              <a:lnSpc>
                <a:spcPct val="120000"/>
              </a:lnSpc>
              <a:spcBef>
                <a:spcPts val="300"/>
              </a:spcBef>
            </a:pPr>
            <a:r>
              <a:rPr lang="pl-PL" sz="1400" dirty="0" smtClean="0">
                <a:latin typeface="Arial"/>
                <a:cs typeface="Arial"/>
              </a:rPr>
              <a:t>1</a:t>
            </a:r>
            <a:r>
              <a:rPr lang="pl-PL" sz="1400" dirty="0">
                <a:latin typeface="Arial"/>
                <a:cs typeface="Arial"/>
              </a:rPr>
              <a:t>. Jeżeli w postępowaniu restrukturyzacyjnym może dojść do udzielenia przedsiębiorcy przez państwo lub przy użyciu zasobów państwowych wsparcia w jakiejkolwiek formie, w szczególności </a:t>
            </a:r>
            <a:r>
              <a:rPr lang="pl-PL" sz="1400" dirty="0" smtClean="0">
                <a:latin typeface="Arial"/>
                <a:cs typeface="Arial"/>
              </a:rPr>
              <a:t>(a.) przez </a:t>
            </a:r>
            <a:r>
              <a:rPr lang="pl-PL" sz="1400" dirty="0">
                <a:latin typeface="Arial"/>
                <a:cs typeface="Arial"/>
              </a:rPr>
              <a:t>zmniejszenie, w drodze układu, wysokości zobowiązań, </a:t>
            </a:r>
            <a:r>
              <a:rPr lang="pl-PL" sz="1400" dirty="0" smtClean="0">
                <a:latin typeface="Arial"/>
                <a:cs typeface="Arial"/>
              </a:rPr>
              <a:t>(b.) rozłożenie </a:t>
            </a:r>
            <a:r>
              <a:rPr lang="pl-PL" sz="1400" dirty="0">
                <a:latin typeface="Arial"/>
                <a:cs typeface="Arial"/>
              </a:rPr>
              <a:t>spłaty na raty, </a:t>
            </a:r>
            <a:r>
              <a:rPr lang="pl-PL" sz="1400" dirty="0" smtClean="0">
                <a:latin typeface="Arial"/>
                <a:cs typeface="Arial"/>
              </a:rPr>
              <a:t>(c.) odroczenie </a:t>
            </a:r>
            <a:r>
              <a:rPr lang="pl-PL" sz="1400" dirty="0">
                <a:latin typeface="Arial"/>
                <a:cs typeface="Arial"/>
              </a:rPr>
              <a:t>terminu wykonania zobowiązań lub </a:t>
            </a:r>
            <a:r>
              <a:rPr lang="pl-PL" sz="1400" dirty="0" smtClean="0">
                <a:latin typeface="Arial"/>
                <a:cs typeface="Arial"/>
              </a:rPr>
              <a:t>(d.) zawieszenie</a:t>
            </a:r>
            <a:r>
              <a:rPr lang="pl-PL" sz="1400" dirty="0">
                <a:latin typeface="Arial"/>
                <a:cs typeface="Arial"/>
              </a:rPr>
              <a:t>, z mocy prawa lub na podstawie postanowienia sądu lub sędziego-komisarza, postępowań egzekucyjnych prowadzonych w celu dochodzenia wierzytelności, </a:t>
            </a:r>
            <a:r>
              <a:rPr lang="pl-PL" sz="1400" dirty="0" smtClean="0">
                <a:latin typeface="Arial"/>
                <a:cs typeface="Arial"/>
              </a:rPr>
              <a:t>(e.) udzielenie </a:t>
            </a:r>
            <a:r>
              <a:rPr lang="pl-PL" sz="1400" dirty="0">
                <a:latin typeface="Arial"/>
                <a:cs typeface="Arial"/>
              </a:rPr>
              <a:t>pożyczek, kredytów, poręczeń lub gwarancji, plan restrukturyzacyjny dodatkowo zawiera:</a:t>
            </a:r>
          </a:p>
          <a:p>
            <a:pPr algn="just">
              <a:lnSpc>
                <a:spcPct val="120000"/>
              </a:lnSpc>
              <a:spcBef>
                <a:spcPts val="300"/>
              </a:spcBef>
            </a:pPr>
            <a:r>
              <a:rPr lang="pl-PL" sz="1400" dirty="0">
                <a:latin typeface="Arial"/>
                <a:cs typeface="Arial"/>
              </a:rPr>
              <a:t>1)  </a:t>
            </a:r>
            <a:r>
              <a:rPr lang="pl-PL" sz="1400" b="1" dirty="0" smtClean="0">
                <a:latin typeface="Arial"/>
                <a:cs typeface="Arial"/>
              </a:rPr>
              <a:t>test </a:t>
            </a:r>
            <a:r>
              <a:rPr lang="pl-PL" sz="1400" b="1" dirty="0">
                <a:latin typeface="Arial"/>
                <a:cs typeface="Arial"/>
              </a:rPr>
              <a:t>prywatnego wierzyciela </a:t>
            </a:r>
            <a:r>
              <a:rPr lang="pl-PL" sz="1400" dirty="0">
                <a:latin typeface="Arial"/>
                <a:cs typeface="Arial"/>
              </a:rPr>
              <a:t>lub test </a:t>
            </a:r>
            <a:r>
              <a:rPr lang="pl-PL" sz="1400" b="1" dirty="0">
                <a:latin typeface="Arial"/>
                <a:cs typeface="Arial"/>
              </a:rPr>
              <a:t>prywatnego inwestora</a:t>
            </a:r>
            <a:r>
              <a:rPr lang="pl-PL" sz="1400" dirty="0">
                <a:latin typeface="Arial"/>
                <a:cs typeface="Arial"/>
              </a:rPr>
              <a:t>, stanowiący ocenę, czy wsparcie udzielone w postępowaniu restrukturyzacyjnym i w trakcie wykonywania układu będzie stanowiło pomoc publiczną;</a:t>
            </a:r>
          </a:p>
          <a:p>
            <a:pPr algn="just">
              <a:lnSpc>
                <a:spcPct val="120000"/>
              </a:lnSpc>
              <a:spcBef>
                <a:spcPts val="300"/>
              </a:spcBef>
            </a:pPr>
            <a:r>
              <a:rPr lang="pl-PL" sz="1400" dirty="0">
                <a:latin typeface="Arial"/>
                <a:cs typeface="Arial"/>
              </a:rPr>
              <a:t>2</a:t>
            </a:r>
            <a:r>
              <a:rPr lang="pl-PL" sz="1400" dirty="0" smtClean="0">
                <a:latin typeface="Arial"/>
                <a:cs typeface="Arial"/>
              </a:rPr>
              <a:t>)</a:t>
            </a:r>
            <a:r>
              <a:rPr lang="pl-PL" sz="1400" dirty="0">
                <a:latin typeface="Arial"/>
                <a:cs typeface="Arial"/>
              </a:rPr>
              <a:t> </a:t>
            </a:r>
            <a:r>
              <a:rPr lang="pl-PL" sz="1400" dirty="0" smtClean="0">
                <a:latin typeface="Arial"/>
                <a:cs typeface="Arial"/>
              </a:rPr>
              <a:t>ocenę</a:t>
            </a:r>
            <a:r>
              <a:rPr lang="pl-PL" sz="1400" dirty="0">
                <a:latin typeface="Arial"/>
                <a:cs typeface="Arial"/>
              </a:rPr>
              <a:t>, dokonaną na podstawie informacji przedstawionych przez podmiot ubiegający się </a:t>
            </a:r>
            <a:r>
              <a:rPr lang="pl-PL" sz="1400" b="1" dirty="0">
                <a:latin typeface="Arial"/>
                <a:cs typeface="Arial"/>
              </a:rPr>
              <a:t>o pomoc de </a:t>
            </a:r>
            <a:r>
              <a:rPr lang="pl-PL" sz="1400" b="1" dirty="0" err="1">
                <a:latin typeface="Arial"/>
                <a:cs typeface="Arial"/>
              </a:rPr>
              <a:t>minimis</a:t>
            </a:r>
            <a:r>
              <a:rPr lang="pl-PL" sz="1400" b="1" dirty="0">
                <a:latin typeface="Arial"/>
                <a:cs typeface="Arial"/>
              </a:rPr>
              <a:t> lub pomoc de </a:t>
            </a:r>
            <a:r>
              <a:rPr lang="pl-PL" sz="1400" b="1" dirty="0" err="1">
                <a:latin typeface="Arial"/>
                <a:cs typeface="Arial"/>
              </a:rPr>
              <a:t>minimis</a:t>
            </a:r>
            <a:r>
              <a:rPr lang="pl-PL" sz="1400" b="1" dirty="0">
                <a:latin typeface="Arial"/>
                <a:cs typeface="Arial"/>
              </a:rPr>
              <a:t> w rolnictwie lub rybołówstwie</a:t>
            </a:r>
            <a:r>
              <a:rPr lang="pl-PL" sz="1400" dirty="0">
                <a:latin typeface="Arial"/>
                <a:cs typeface="Arial"/>
              </a:rPr>
              <a:t>, czy wsparcie udzielone w postępowaniu restrukturyzacyjnym i w trakcie wykonywania układu spełnia kryteria uznania go za pomoc de </a:t>
            </a:r>
            <a:r>
              <a:rPr lang="pl-PL" sz="1400" dirty="0" err="1">
                <a:latin typeface="Arial"/>
                <a:cs typeface="Arial"/>
              </a:rPr>
              <a:t>minimis</a:t>
            </a:r>
            <a:r>
              <a:rPr lang="pl-PL" sz="1400" dirty="0">
                <a:latin typeface="Arial"/>
                <a:cs typeface="Arial"/>
              </a:rPr>
              <a:t> lub pomoc de </a:t>
            </a:r>
            <a:r>
              <a:rPr lang="pl-PL" sz="1400" dirty="0" err="1">
                <a:latin typeface="Arial"/>
                <a:cs typeface="Arial"/>
              </a:rPr>
              <a:t>minimis</a:t>
            </a:r>
            <a:r>
              <a:rPr lang="pl-PL" sz="1400" dirty="0">
                <a:latin typeface="Arial"/>
                <a:cs typeface="Arial"/>
              </a:rPr>
              <a:t> w rolnictwie lub rybołówstwie wraz z uzasadnieniem</a:t>
            </a:r>
            <a:r>
              <a:rPr lang="pl-PL" sz="1400" dirty="0" smtClean="0">
                <a:latin typeface="Arial"/>
                <a:cs typeface="Arial"/>
              </a:rPr>
              <a:t>.</a:t>
            </a:r>
            <a:endParaRPr lang="pl-PL" sz="1400" dirty="0">
              <a:latin typeface="Arial"/>
              <a:cs typeface="Arial"/>
            </a:endParaRPr>
          </a:p>
        </p:txBody>
      </p:sp>
      <p:sp>
        <p:nvSpPr>
          <p:cNvPr id="7"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19449511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484784"/>
            <a:ext cx="7560840" cy="4573046"/>
          </a:xfrm>
          <a:prstGeom prst="rect">
            <a:avLst/>
          </a:prstGeom>
          <a:noFill/>
        </p:spPr>
        <p:txBody>
          <a:bodyPr wrap="square" rtlCol="0">
            <a:spAutoFit/>
          </a:bodyPr>
          <a:lstStyle/>
          <a:p>
            <a:pPr algn="just">
              <a:lnSpc>
                <a:spcPct val="120000"/>
              </a:lnSpc>
            </a:pPr>
            <a:r>
              <a:rPr lang="pl-PL" sz="2000" b="1" dirty="0" smtClean="0">
                <a:latin typeface="Arial"/>
                <a:cs typeface="Arial"/>
              </a:rPr>
              <a:t>Test prywatnego wierzyciela:</a:t>
            </a:r>
          </a:p>
          <a:p>
            <a:pPr algn="just">
              <a:lnSpc>
                <a:spcPct val="120000"/>
              </a:lnSpc>
            </a:pPr>
            <a:endParaRPr lang="pl-PL" sz="1000" dirty="0" smtClean="0">
              <a:latin typeface="Arial"/>
              <a:cs typeface="Arial"/>
            </a:endParaRPr>
          </a:p>
          <a:p>
            <a:pPr algn="just">
              <a:lnSpc>
                <a:spcPct val="120000"/>
              </a:lnSpc>
              <a:spcBef>
                <a:spcPts val="300"/>
              </a:spcBef>
            </a:pPr>
            <a:r>
              <a:rPr lang="pl-PL" sz="1000" b="1" dirty="0" smtClean="0">
                <a:latin typeface="Arial"/>
                <a:cs typeface="Arial"/>
              </a:rPr>
              <a:t>Art. 140 ust. 2 i 3 </a:t>
            </a:r>
            <a:r>
              <a:rPr lang="pl-PL" sz="1000" b="1" dirty="0" err="1" smtClean="0">
                <a:latin typeface="Arial"/>
                <a:cs typeface="Arial"/>
              </a:rPr>
              <a:t>PrRest</a:t>
            </a:r>
            <a:r>
              <a:rPr lang="pl-PL" sz="1000" b="1" dirty="0" smtClean="0">
                <a:latin typeface="Arial"/>
                <a:cs typeface="Arial"/>
              </a:rPr>
              <a:t>: </a:t>
            </a:r>
          </a:p>
          <a:p>
            <a:pPr algn="just">
              <a:lnSpc>
                <a:spcPct val="120000"/>
              </a:lnSpc>
              <a:spcBef>
                <a:spcPts val="300"/>
              </a:spcBef>
            </a:pPr>
            <a:r>
              <a:rPr lang="pl-PL" sz="1000" dirty="0" smtClean="0">
                <a:latin typeface="Arial"/>
                <a:cs typeface="Arial"/>
              </a:rPr>
              <a:t>2.</a:t>
            </a:r>
            <a:r>
              <a:rPr lang="pl-PL" sz="1000" dirty="0">
                <a:latin typeface="Arial"/>
                <a:cs typeface="Arial"/>
              </a:rPr>
              <a:t> </a:t>
            </a:r>
            <a:r>
              <a:rPr lang="pl-PL" sz="1000" b="1" u="sng" dirty="0">
                <a:latin typeface="Arial"/>
                <a:cs typeface="Arial"/>
              </a:rPr>
              <a:t>Przez test prywatnego wierzyciela należy rozumieć ocenę działań wierzyciela publicznego planowanych w postępowaniu restrukturyzacyjnym i w trakcie oraz w ramach wykonywania układu dokonywaną w celu stwierdzenia, czy wierzyciel publiczny zachowuje się w danym przypadku jak prywatny wierzyciel, działający w normalnych warunkach rynkowych, w szczególności czy prywatny wierzyciel zaakceptowałby przewidziane w propozycjach układowych warunki spłaty zobowiązań.</a:t>
            </a:r>
          </a:p>
          <a:p>
            <a:pPr algn="just">
              <a:lnSpc>
                <a:spcPct val="120000"/>
              </a:lnSpc>
              <a:spcBef>
                <a:spcPts val="300"/>
              </a:spcBef>
            </a:pPr>
            <a:r>
              <a:rPr lang="pl-PL" sz="1000" dirty="0">
                <a:latin typeface="Arial"/>
                <a:cs typeface="Arial"/>
              </a:rPr>
              <a:t>3. Test prywatnego wierzyciela zawiera:</a:t>
            </a:r>
          </a:p>
          <a:p>
            <a:pPr algn="just">
              <a:lnSpc>
                <a:spcPct val="120000"/>
              </a:lnSpc>
              <a:spcBef>
                <a:spcPts val="300"/>
              </a:spcBef>
            </a:pPr>
            <a:r>
              <a:rPr lang="pl-PL" sz="1000" dirty="0">
                <a:latin typeface="Arial"/>
                <a:cs typeface="Arial"/>
              </a:rPr>
              <a:t>1</a:t>
            </a:r>
            <a:r>
              <a:rPr lang="pl-PL" sz="1000" dirty="0" smtClean="0">
                <a:latin typeface="Arial"/>
                <a:cs typeface="Arial"/>
              </a:rPr>
              <a:t>) informację </a:t>
            </a:r>
            <a:r>
              <a:rPr lang="pl-PL" sz="1000" dirty="0">
                <a:latin typeface="Arial"/>
                <a:cs typeface="Arial"/>
              </a:rPr>
              <a:t>o przewidywanym stopniu zaspokojenia poszczególnych wierzycieli publicznoprawnych w ramach wykonania układu, która zawiera następujące dane, będące podstawą oceny, o której mowa w ust. 2:</a:t>
            </a:r>
          </a:p>
          <a:p>
            <a:pPr algn="just">
              <a:lnSpc>
                <a:spcPct val="120000"/>
              </a:lnSpc>
              <a:spcBef>
                <a:spcPts val="300"/>
              </a:spcBef>
            </a:pPr>
            <a:r>
              <a:rPr lang="pl-PL" sz="1000" dirty="0">
                <a:latin typeface="Arial"/>
                <a:cs typeface="Arial"/>
              </a:rPr>
              <a:t>a</a:t>
            </a:r>
            <a:r>
              <a:rPr lang="pl-PL" sz="1000" dirty="0" smtClean="0">
                <a:latin typeface="Arial"/>
                <a:cs typeface="Arial"/>
              </a:rPr>
              <a:t>) wysokość </a:t>
            </a:r>
            <a:r>
              <a:rPr lang="pl-PL" sz="1000" dirty="0">
                <a:latin typeface="Arial"/>
                <a:cs typeface="Arial"/>
              </a:rPr>
              <a:t>objętych układem zobowiązań dłużnika wobec poszczególnych wierzycieli publicznoprawnych,</a:t>
            </a:r>
          </a:p>
          <a:p>
            <a:pPr algn="just">
              <a:lnSpc>
                <a:spcPct val="120000"/>
              </a:lnSpc>
              <a:spcBef>
                <a:spcPts val="300"/>
              </a:spcBef>
            </a:pPr>
            <a:r>
              <a:rPr lang="pl-PL" sz="1000" dirty="0">
                <a:latin typeface="Arial"/>
                <a:cs typeface="Arial"/>
              </a:rPr>
              <a:t>b)  treść propozycji układowych wobec poszczególnych wierzycieli publicznoprawnych;</a:t>
            </a:r>
          </a:p>
          <a:p>
            <a:pPr algn="just">
              <a:lnSpc>
                <a:spcPct val="120000"/>
              </a:lnSpc>
              <a:spcBef>
                <a:spcPts val="300"/>
              </a:spcBef>
            </a:pPr>
            <a:r>
              <a:rPr lang="pl-PL" sz="1000" dirty="0">
                <a:latin typeface="Arial"/>
                <a:cs typeface="Arial"/>
              </a:rPr>
              <a:t>2</a:t>
            </a:r>
            <a:r>
              <a:rPr lang="pl-PL" sz="1000" dirty="0" smtClean="0">
                <a:latin typeface="Arial"/>
                <a:cs typeface="Arial"/>
              </a:rPr>
              <a:t>) informację </a:t>
            </a:r>
            <a:r>
              <a:rPr lang="pl-PL" sz="1000" dirty="0">
                <a:latin typeface="Arial"/>
                <a:cs typeface="Arial"/>
              </a:rPr>
              <a:t>o przewidywanym stopniu zaspokojenia poszczególnych wierzycieli publicznoprawnych w postępowaniu upadłościowym, które byłoby prowadzone wobec dłużnika, zawierającą następujące dane, będące podstawą oceny, o której mowa w ust. 2:</a:t>
            </a:r>
          </a:p>
          <a:p>
            <a:pPr algn="just">
              <a:lnSpc>
                <a:spcPct val="120000"/>
              </a:lnSpc>
              <a:spcBef>
                <a:spcPts val="300"/>
              </a:spcBef>
            </a:pPr>
            <a:r>
              <a:rPr lang="pl-PL" sz="1000" dirty="0">
                <a:latin typeface="Arial"/>
                <a:cs typeface="Arial"/>
              </a:rPr>
              <a:t>a)  wartość majątku dłużnika ze wskazaniem obciążeń,</a:t>
            </a:r>
          </a:p>
          <a:p>
            <a:pPr algn="just">
              <a:lnSpc>
                <a:spcPct val="120000"/>
              </a:lnSpc>
              <a:spcBef>
                <a:spcPts val="300"/>
              </a:spcBef>
            </a:pPr>
            <a:r>
              <a:rPr lang="pl-PL" sz="1000" dirty="0">
                <a:latin typeface="Arial"/>
                <a:cs typeface="Arial"/>
              </a:rPr>
              <a:t>b)  przewidywaną wysokość kosztów postępowania upadłościowego,</a:t>
            </a:r>
          </a:p>
          <a:p>
            <a:pPr algn="just">
              <a:lnSpc>
                <a:spcPct val="120000"/>
              </a:lnSpc>
              <a:spcBef>
                <a:spcPts val="300"/>
              </a:spcBef>
            </a:pPr>
            <a:r>
              <a:rPr lang="pl-PL" sz="1000" dirty="0">
                <a:latin typeface="Arial"/>
                <a:cs typeface="Arial"/>
              </a:rPr>
              <a:t>c)  kategorię, w której byliby zaspokajani poszczególni wierzyciele publicznoprawni w postępowaniu upadłościowym;</a:t>
            </a:r>
          </a:p>
          <a:p>
            <a:pPr algn="just">
              <a:lnSpc>
                <a:spcPct val="120000"/>
              </a:lnSpc>
              <a:spcBef>
                <a:spcPts val="300"/>
              </a:spcBef>
            </a:pPr>
            <a:r>
              <a:rPr lang="pl-PL" sz="1000" dirty="0">
                <a:latin typeface="Arial"/>
                <a:cs typeface="Arial"/>
              </a:rPr>
              <a:t>3</a:t>
            </a:r>
            <a:r>
              <a:rPr lang="pl-PL" sz="1000" dirty="0" smtClean="0">
                <a:latin typeface="Arial"/>
                <a:cs typeface="Arial"/>
              </a:rPr>
              <a:t>)</a:t>
            </a:r>
            <a:r>
              <a:rPr lang="pl-PL" sz="1000" dirty="0">
                <a:latin typeface="Arial"/>
                <a:cs typeface="Arial"/>
              </a:rPr>
              <a:t> ocenę, czy wierzytelności wierzyciela publicznoprawnego będą zaspokojone w większym stopniu w przypadku zawarcia i wykonania układu, czy w postępowaniu upadłościowym</a:t>
            </a:r>
            <a:r>
              <a:rPr lang="pl-PL" sz="1000" dirty="0" smtClean="0">
                <a:latin typeface="Arial"/>
                <a:cs typeface="Arial"/>
              </a:rPr>
              <a:t>.</a:t>
            </a:r>
            <a:endParaRPr lang="pl-PL" sz="1000" dirty="0">
              <a:latin typeface="Arial"/>
              <a:cs typeface="Arial"/>
            </a:endParaRPr>
          </a:p>
        </p:txBody>
      </p:sp>
      <p:sp>
        <p:nvSpPr>
          <p:cNvPr id="7" name="Tytuł 3"/>
          <p:cNvSpPr txBox="1">
            <a:spLocks/>
          </p:cNvSpPr>
          <p:nvPr/>
        </p:nvSpPr>
        <p:spPr>
          <a:xfrm>
            <a:off x="1403648" y="42193"/>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28426270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340768"/>
            <a:ext cx="7560840" cy="4728474"/>
          </a:xfrm>
          <a:prstGeom prst="rect">
            <a:avLst/>
          </a:prstGeom>
          <a:noFill/>
        </p:spPr>
        <p:txBody>
          <a:bodyPr wrap="square" rtlCol="0">
            <a:spAutoFit/>
          </a:bodyPr>
          <a:lstStyle/>
          <a:p>
            <a:pPr algn="just">
              <a:lnSpc>
                <a:spcPct val="120000"/>
              </a:lnSpc>
            </a:pPr>
            <a:r>
              <a:rPr lang="pl-PL" sz="2400" b="1" dirty="0" smtClean="0">
                <a:latin typeface="Arial"/>
                <a:cs typeface="Arial"/>
              </a:rPr>
              <a:t>Test prywatnego inwestora:</a:t>
            </a:r>
          </a:p>
          <a:p>
            <a:pPr algn="just">
              <a:lnSpc>
                <a:spcPct val="120000"/>
              </a:lnSpc>
            </a:pPr>
            <a:endParaRPr lang="pl-PL" sz="1050" dirty="0" smtClean="0"/>
          </a:p>
          <a:p>
            <a:pPr algn="just">
              <a:lnSpc>
                <a:spcPct val="120000"/>
              </a:lnSpc>
            </a:pPr>
            <a:r>
              <a:rPr lang="pl-PL" sz="1600" b="1" dirty="0" smtClean="0">
                <a:latin typeface="Arial"/>
                <a:cs typeface="Arial"/>
              </a:rPr>
              <a:t>Art. 140 ust. 4 </a:t>
            </a:r>
            <a:r>
              <a:rPr lang="pl-PL" sz="1600" b="1" dirty="0" err="1" smtClean="0">
                <a:latin typeface="Arial"/>
                <a:cs typeface="Arial"/>
              </a:rPr>
              <a:t>PrRest</a:t>
            </a:r>
            <a:r>
              <a:rPr lang="pl-PL" sz="1600" b="1" dirty="0" smtClean="0">
                <a:latin typeface="Arial"/>
                <a:cs typeface="Arial"/>
              </a:rPr>
              <a:t>: </a:t>
            </a:r>
          </a:p>
          <a:p>
            <a:pPr algn="just">
              <a:lnSpc>
                <a:spcPct val="120000"/>
              </a:lnSpc>
              <a:spcBef>
                <a:spcPts val="600"/>
              </a:spcBef>
            </a:pPr>
            <a:r>
              <a:rPr lang="pl-PL" sz="1600" dirty="0" smtClean="0">
                <a:latin typeface="Arial"/>
                <a:cs typeface="Arial"/>
              </a:rPr>
              <a:t>4</a:t>
            </a:r>
            <a:r>
              <a:rPr lang="pl-PL" sz="1600" dirty="0">
                <a:latin typeface="Arial"/>
                <a:cs typeface="Arial"/>
              </a:rPr>
              <a:t>. Przez test prywatnego inwestora należy rozumieć ocenę działań podejmowanych przez podmiot finansujący, dokonywaną w celu stwierdzenia, czy wsparcie nie stanowi pomocy publicznej. </a:t>
            </a:r>
            <a:r>
              <a:rPr lang="pl-PL" sz="1600" b="1" u="sng" dirty="0">
                <a:latin typeface="Arial"/>
                <a:cs typeface="Arial"/>
              </a:rPr>
              <a:t>Wsparcie nie stanowi pomocy publicznej w przypadku, gdy jest dokonywane na warunkach akceptowalnych również dla inwestora prywatnego.</a:t>
            </a:r>
          </a:p>
          <a:p>
            <a:pPr algn="just">
              <a:lnSpc>
                <a:spcPct val="120000"/>
              </a:lnSpc>
              <a:spcBef>
                <a:spcPts val="600"/>
              </a:spcBef>
            </a:pPr>
            <a:r>
              <a:rPr lang="pl-PL" sz="1600" dirty="0">
                <a:latin typeface="Arial"/>
                <a:cs typeface="Arial"/>
              </a:rPr>
              <a:t>5. Test prywatnego inwestora zawiera w szczególności informacje o:</a:t>
            </a:r>
          </a:p>
          <a:p>
            <a:pPr algn="just">
              <a:lnSpc>
                <a:spcPct val="120000"/>
              </a:lnSpc>
              <a:spcBef>
                <a:spcPts val="600"/>
              </a:spcBef>
            </a:pPr>
            <a:r>
              <a:rPr lang="pl-PL" sz="1600" dirty="0">
                <a:latin typeface="Arial"/>
                <a:cs typeface="Arial"/>
              </a:rPr>
              <a:t>1)   przewidywanym poziomie zwrotu z zaangażowanego kapitału;</a:t>
            </a:r>
          </a:p>
          <a:p>
            <a:pPr algn="just">
              <a:lnSpc>
                <a:spcPct val="120000"/>
              </a:lnSpc>
              <a:spcBef>
                <a:spcPts val="600"/>
              </a:spcBef>
            </a:pPr>
            <a:r>
              <a:rPr lang="pl-PL" sz="1600" dirty="0">
                <a:latin typeface="Arial"/>
                <a:cs typeface="Arial"/>
              </a:rPr>
              <a:t>2)   średnim poziomie zwrotu z zaangażowanego kapitału porównywalnych inwestycji;</a:t>
            </a:r>
          </a:p>
          <a:p>
            <a:pPr algn="just">
              <a:lnSpc>
                <a:spcPct val="120000"/>
              </a:lnSpc>
              <a:spcBef>
                <a:spcPts val="600"/>
              </a:spcBef>
            </a:pPr>
            <a:r>
              <a:rPr lang="pl-PL" sz="1600" dirty="0">
                <a:latin typeface="Arial"/>
                <a:cs typeface="Arial"/>
              </a:rPr>
              <a:t>3)   przewidywanym poziomie ryzyka towarzyszącego inwestycji;</a:t>
            </a:r>
          </a:p>
          <a:p>
            <a:pPr algn="just">
              <a:lnSpc>
                <a:spcPct val="120000"/>
              </a:lnSpc>
              <a:spcBef>
                <a:spcPts val="600"/>
              </a:spcBef>
            </a:pPr>
            <a:r>
              <a:rPr lang="pl-PL" sz="1600" dirty="0">
                <a:latin typeface="Arial"/>
                <a:cs typeface="Arial"/>
              </a:rPr>
              <a:t>4)   średnim poziomie ryzyka porównywalnych </a:t>
            </a:r>
            <a:r>
              <a:rPr lang="pl-PL" sz="1600" dirty="0" smtClean="0">
                <a:latin typeface="Arial"/>
                <a:cs typeface="Arial"/>
              </a:rPr>
              <a:t>inwestycji.</a:t>
            </a:r>
            <a:endParaRPr lang="pl-PL" sz="1600" dirty="0">
              <a:latin typeface="Arial"/>
              <a:cs typeface="Arial"/>
            </a:endParaRPr>
          </a:p>
        </p:txBody>
      </p:sp>
      <p:sp>
        <p:nvSpPr>
          <p:cNvPr id="7" name="Tytuł 3"/>
          <p:cNvSpPr txBox="1">
            <a:spLocks/>
          </p:cNvSpPr>
          <p:nvPr/>
        </p:nvSpPr>
        <p:spPr>
          <a:xfrm>
            <a:off x="1403648" y="-29815"/>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34728974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340768"/>
            <a:ext cx="6912768" cy="4860818"/>
          </a:xfrm>
          <a:prstGeom prst="rect">
            <a:avLst/>
          </a:prstGeom>
          <a:noFill/>
        </p:spPr>
        <p:txBody>
          <a:bodyPr wrap="square" rtlCol="0">
            <a:spAutoFit/>
          </a:bodyPr>
          <a:lstStyle/>
          <a:p>
            <a:pPr algn="just">
              <a:lnSpc>
                <a:spcPct val="120000"/>
              </a:lnSpc>
            </a:pPr>
            <a:r>
              <a:rPr lang="pl-PL" sz="2000" b="1" u="sng" dirty="0" smtClean="0">
                <a:latin typeface="Arial"/>
                <a:cs typeface="Arial"/>
              </a:rPr>
              <a:t>Pomoc publiczna </a:t>
            </a:r>
            <a:r>
              <a:rPr lang="pl-PL" sz="2000" b="1" i="1" u="sng" dirty="0" smtClean="0">
                <a:latin typeface="Arial"/>
                <a:cs typeface="Arial"/>
              </a:rPr>
              <a:t>de </a:t>
            </a:r>
            <a:r>
              <a:rPr lang="pl-PL" sz="2000" b="1" i="1" u="sng" dirty="0" err="1" smtClean="0">
                <a:latin typeface="Arial"/>
                <a:cs typeface="Arial"/>
              </a:rPr>
              <a:t>minimis</a:t>
            </a:r>
            <a:r>
              <a:rPr lang="pl-PL" sz="2000" b="1" u="sng" dirty="0" smtClean="0">
                <a:latin typeface="Arial"/>
                <a:cs typeface="Arial"/>
              </a:rPr>
              <a:t>:</a:t>
            </a:r>
          </a:p>
          <a:p>
            <a:pPr algn="just">
              <a:lnSpc>
                <a:spcPct val="120000"/>
              </a:lnSpc>
            </a:pPr>
            <a:endParaRPr lang="pl-PL" sz="1400" dirty="0" smtClean="0"/>
          </a:p>
          <a:p>
            <a:pPr algn="just">
              <a:lnSpc>
                <a:spcPct val="120000"/>
              </a:lnSpc>
              <a:spcBef>
                <a:spcPts val="600"/>
              </a:spcBef>
            </a:pPr>
            <a:r>
              <a:rPr lang="pl-PL" sz="1600" b="1" dirty="0">
                <a:latin typeface="Arial"/>
                <a:cs typeface="Arial"/>
              </a:rPr>
              <a:t>Art. 3 ust. 2 </a:t>
            </a:r>
            <a:r>
              <a:rPr lang="pl-PL" sz="1600" b="1" dirty="0" smtClean="0">
                <a:latin typeface="Arial"/>
                <a:cs typeface="Arial"/>
              </a:rPr>
              <a:t>Rozporządzenie Komisji (</a:t>
            </a:r>
            <a:r>
              <a:rPr lang="pl-PL" sz="1600" b="1" dirty="0">
                <a:latin typeface="Arial"/>
                <a:cs typeface="Arial"/>
              </a:rPr>
              <a:t>UE) </a:t>
            </a:r>
            <a:r>
              <a:rPr lang="pl-PL" sz="1600" b="1" dirty="0" smtClean="0">
                <a:latin typeface="Arial"/>
                <a:cs typeface="Arial"/>
              </a:rPr>
              <a:t>nr </a:t>
            </a:r>
            <a:r>
              <a:rPr lang="pl-PL" sz="1600" b="1" dirty="0">
                <a:latin typeface="Arial"/>
                <a:cs typeface="Arial"/>
              </a:rPr>
              <a:t>1407/</a:t>
            </a:r>
            <a:r>
              <a:rPr lang="pl-PL" sz="1600" b="1" dirty="0" smtClean="0">
                <a:latin typeface="Arial"/>
                <a:cs typeface="Arial"/>
              </a:rPr>
              <a:t>2013 z </a:t>
            </a:r>
            <a:r>
              <a:rPr lang="pl-PL" sz="1600" b="1" dirty="0">
                <a:latin typeface="Arial"/>
                <a:cs typeface="Arial"/>
              </a:rPr>
              <a:t>dnia 18 grudnia 2013 r. w sprawie stosowania art. 107 i 108 Traktatu o funkcjonowaniu Unii Europejskiej do pomocy </a:t>
            </a:r>
            <a:r>
              <a:rPr lang="pl-PL" sz="1600" b="1" i="1" dirty="0">
                <a:latin typeface="Arial"/>
                <a:cs typeface="Arial"/>
              </a:rPr>
              <a:t>de </a:t>
            </a:r>
            <a:r>
              <a:rPr lang="pl-PL" sz="1600" b="1" i="1" dirty="0" err="1">
                <a:latin typeface="Arial"/>
                <a:cs typeface="Arial"/>
              </a:rPr>
              <a:t>minimis</a:t>
            </a:r>
            <a:endParaRPr lang="pl-PL" sz="1600" b="1" i="1" dirty="0">
              <a:latin typeface="Arial"/>
              <a:cs typeface="Arial"/>
            </a:endParaRPr>
          </a:p>
          <a:p>
            <a:pPr algn="just">
              <a:lnSpc>
                <a:spcPct val="120000"/>
              </a:lnSpc>
              <a:spcBef>
                <a:spcPts val="600"/>
              </a:spcBef>
            </a:pPr>
            <a:endParaRPr lang="pl-PL" sz="1600" b="1" dirty="0" smtClean="0">
              <a:latin typeface="Arial"/>
              <a:cs typeface="Arial"/>
            </a:endParaRPr>
          </a:p>
          <a:p>
            <a:pPr algn="just">
              <a:lnSpc>
                <a:spcPct val="120000"/>
              </a:lnSpc>
              <a:spcBef>
                <a:spcPts val="600"/>
              </a:spcBef>
            </a:pPr>
            <a:r>
              <a:rPr lang="pl-PL" sz="1600" dirty="0" smtClean="0">
                <a:latin typeface="Arial"/>
                <a:cs typeface="Arial"/>
              </a:rPr>
              <a:t>2. Całkowita kwota pomocy de </a:t>
            </a:r>
            <a:r>
              <a:rPr lang="pl-PL" sz="1600" dirty="0" err="1" smtClean="0">
                <a:latin typeface="Arial"/>
                <a:cs typeface="Arial"/>
              </a:rPr>
              <a:t>minimis</a:t>
            </a:r>
            <a:r>
              <a:rPr lang="pl-PL" sz="1600" dirty="0" smtClean="0">
                <a:latin typeface="Arial"/>
                <a:cs typeface="Arial"/>
              </a:rPr>
              <a:t> przyznanej przez państwo członkowskie jednemu przedsiębiorstwu nie może przekroczyć 200.000 EUR w okresie trzech lat podatkowych.</a:t>
            </a:r>
          </a:p>
          <a:p>
            <a:pPr algn="just">
              <a:lnSpc>
                <a:spcPct val="120000"/>
              </a:lnSpc>
              <a:spcBef>
                <a:spcPts val="600"/>
              </a:spcBef>
            </a:pPr>
            <a:r>
              <a:rPr lang="pl-PL" sz="1600" dirty="0" smtClean="0">
                <a:latin typeface="Arial"/>
                <a:cs typeface="Arial"/>
              </a:rPr>
              <a:t>Całkowita </a:t>
            </a:r>
            <a:r>
              <a:rPr lang="pl-PL" sz="1600" dirty="0">
                <a:latin typeface="Arial"/>
                <a:cs typeface="Arial"/>
              </a:rPr>
              <a:t>kwota pomocy de </a:t>
            </a:r>
            <a:r>
              <a:rPr lang="pl-PL" sz="1600" dirty="0" err="1">
                <a:latin typeface="Arial"/>
                <a:cs typeface="Arial"/>
              </a:rPr>
              <a:t>minimis</a:t>
            </a:r>
            <a:r>
              <a:rPr lang="pl-PL" sz="1600" dirty="0">
                <a:latin typeface="Arial"/>
                <a:cs typeface="Arial"/>
              </a:rPr>
              <a:t> przyznanej przez państwo członkowskie jednemu przedsiębiorstwu prowadzącemu działalność zarobkową w zakresie drogowego transportu towarów nie może przekroczyć 100.000 EUR w okresie trzech lat podatkowych. Pomoc de </a:t>
            </a:r>
            <a:r>
              <a:rPr lang="pl-PL" sz="1600" dirty="0" err="1">
                <a:latin typeface="Arial"/>
                <a:cs typeface="Arial"/>
              </a:rPr>
              <a:t>minimis</a:t>
            </a:r>
            <a:r>
              <a:rPr lang="pl-PL" sz="1600" dirty="0">
                <a:latin typeface="Arial"/>
                <a:cs typeface="Arial"/>
              </a:rPr>
              <a:t> nie może zostać wykorzystana na nabycie pojazdów przeznaczonych do transportu drogowego towarów</a:t>
            </a:r>
            <a:r>
              <a:rPr lang="pl-PL" sz="1600" dirty="0" smtClean="0">
                <a:latin typeface="Arial"/>
                <a:cs typeface="Arial"/>
              </a:rPr>
              <a:t>.</a:t>
            </a:r>
            <a:endParaRPr lang="pl-PL" sz="1600" dirty="0">
              <a:latin typeface="Arial"/>
              <a:cs typeface="Arial"/>
            </a:endParaRPr>
          </a:p>
        </p:txBody>
      </p:sp>
      <p:sp>
        <p:nvSpPr>
          <p:cNvPr id="7"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19641338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484784"/>
            <a:ext cx="6912768" cy="4602798"/>
          </a:xfrm>
          <a:prstGeom prst="rect">
            <a:avLst/>
          </a:prstGeom>
          <a:noFill/>
        </p:spPr>
        <p:txBody>
          <a:bodyPr wrap="square" rtlCol="0">
            <a:spAutoFit/>
          </a:bodyPr>
          <a:lstStyle/>
          <a:p>
            <a:pPr algn="just">
              <a:lnSpc>
                <a:spcPct val="120000"/>
              </a:lnSpc>
            </a:pPr>
            <a:r>
              <a:rPr lang="pl-PL" sz="2000" b="1" u="sng" dirty="0" smtClean="0">
                <a:latin typeface="Arial"/>
                <a:cs typeface="Arial"/>
              </a:rPr>
              <a:t>Pomoc publiczna na restrukturyzacje:</a:t>
            </a:r>
          </a:p>
          <a:p>
            <a:pPr algn="just">
              <a:lnSpc>
                <a:spcPct val="120000"/>
              </a:lnSpc>
            </a:pPr>
            <a:endParaRPr lang="pl-PL" sz="1400" dirty="0" smtClean="0">
              <a:latin typeface="Arial"/>
              <a:cs typeface="Arial"/>
            </a:endParaRPr>
          </a:p>
          <a:p>
            <a:pPr>
              <a:lnSpc>
                <a:spcPct val="120000"/>
              </a:lnSpc>
            </a:pPr>
            <a:r>
              <a:rPr lang="pl-PL" sz="1600" b="1" dirty="0">
                <a:latin typeface="Arial"/>
                <a:cs typeface="Arial"/>
              </a:rPr>
              <a:t>Art. </a:t>
            </a:r>
            <a:r>
              <a:rPr lang="pl-PL" sz="1600" b="1" dirty="0" smtClean="0">
                <a:latin typeface="Arial"/>
                <a:cs typeface="Arial"/>
              </a:rPr>
              <a:t>141 ust. 1</a:t>
            </a:r>
            <a:r>
              <a:rPr lang="pl-PL" sz="1600" dirty="0">
                <a:latin typeface="Arial"/>
                <a:cs typeface="Arial"/>
              </a:rPr>
              <a:t> </a:t>
            </a:r>
            <a:r>
              <a:rPr lang="pl-PL" sz="1600" b="1" dirty="0" smtClean="0">
                <a:latin typeface="Arial"/>
                <a:cs typeface="Arial"/>
              </a:rPr>
              <a:t>Pr Rest</a:t>
            </a:r>
          </a:p>
          <a:p>
            <a:pPr algn="just">
              <a:lnSpc>
                <a:spcPct val="120000"/>
              </a:lnSpc>
              <a:spcBef>
                <a:spcPts val="300"/>
              </a:spcBef>
            </a:pPr>
            <a:r>
              <a:rPr lang="pl-PL" sz="1200" dirty="0" smtClean="0">
                <a:latin typeface="Arial"/>
                <a:cs typeface="Arial"/>
              </a:rPr>
              <a:t>1</a:t>
            </a:r>
            <a:r>
              <a:rPr lang="pl-PL" sz="1200" dirty="0">
                <a:latin typeface="Arial"/>
                <a:cs typeface="Arial"/>
              </a:rPr>
              <a:t>. Jeżeli wsparcie, o którym mowa w art. 140 ust. 1, stanowi pomoc publiczną, pomoc ta może być wyłącznie pomocą publiczną na restrukturyzację i może zostać udzielona, jeżeli przedsiębiorca:</a:t>
            </a:r>
          </a:p>
          <a:p>
            <a:pPr algn="just">
              <a:lnSpc>
                <a:spcPct val="120000"/>
              </a:lnSpc>
              <a:spcBef>
                <a:spcPts val="300"/>
              </a:spcBef>
            </a:pPr>
            <a:r>
              <a:rPr lang="pl-PL" sz="1200" dirty="0">
                <a:latin typeface="Arial"/>
                <a:cs typeface="Arial"/>
              </a:rPr>
              <a:t>1)   podjął działalność gospodarczą w danym sektorze w okresie co najmniej trzech lat przed dniem złożenia wniosku restrukturyzacyjnego;</a:t>
            </a:r>
          </a:p>
          <a:p>
            <a:pPr algn="just">
              <a:lnSpc>
                <a:spcPct val="120000"/>
              </a:lnSpc>
              <a:spcBef>
                <a:spcPts val="300"/>
              </a:spcBef>
            </a:pPr>
            <a:r>
              <a:rPr lang="pl-PL" sz="1200" dirty="0">
                <a:latin typeface="Arial"/>
                <a:cs typeface="Arial"/>
              </a:rPr>
              <a:t>2)   nie prowadzi działalności gospodarczej w sektorach hutnictwa żelaza i stali, górnictwa węgla lub w sektorze finansowym;</a:t>
            </a:r>
          </a:p>
          <a:p>
            <a:pPr algn="just">
              <a:lnSpc>
                <a:spcPct val="120000"/>
              </a:lnSpc>
              <a:spcBef>
                <a:spcPts val="300"/>
              </a:spcBef>
            </a:pPr>
            <a:r>
              <a:rPr lang="pl-PL" sz="1200" dirty="0">
                <a:latin typeface="Arial"/>
                <a:cs typeface="Arial"/>
              </a:rPr>
              <a:t>3)   nie prowadzi działalności na rynku, na którym występuje lub może występować długookresowa strukturalna nadprodukcja;</a:t>
            </a:r>
          </a:p>
          <a:p>
            <a:pPr algn="just">
              <a:lnSpc>
                <a:spcPct val="120000"/>
              </a:lnSpc>
              <a:spcBef>
                <a:spcPts val="300"/>
              </a:spcBef>
            </a:pPr>
            <a:r>
              <a:rPr lang="pl-PL" sz="1200" dirty="0">
                <a:latin typeface="Arial"/>
                <a:cs typeface="Arial"/>
              </a:rPr>
              <a:t>4)   nie jest przedsiębiorcą należącym do grupy kapitałowej ani nie jest przejmowany przez żadnego przedsiębiorcę należącego do grupy kapitałowej, z wyjątkiem sytuacji gdy wykaże, że jego trudna sytuacja ekonomiczna:</a:t>
            </a:r>
          </a:p>
          <a:p>
            <a:pPr algn="just">
              <a:lnSpc>
                <a:spcPct val="120000"/>
              </a:lnSpc>
              <a:spcBef>
                <a:spcPts val="300"/>
              </a:spcBef>
            </a:pPr>
            <a:r>
              <a:rPr lang="pl-PL" sz="1200" dirty="0">
                <a:latin typeface="Arial"/>
                <a:cs typeface="Arial"/>
              </a:rPr>
              <a:t>a)  ma charakter wewnętrzny i nie jest wynikiem nieuzasadnionego podziału kosztów w ramach grupy kapitałowej,</a:t>
            </a:r>
          </a:p>
          <a:p>
            <a:pPr algn="just">
              <a:lnSpc>
                <a:spcPct val="120000"/>
              </a:lnSpc>
              <a:spcBef>
                <a:spcPts val="300"/>
              </a:spcBef>
            </a:pPr>
            <a:r>
              <a:rPr lang="pl-PL" sz="1200" dirty="0">
                <a:latin typeface="Arial"/>
                <a:cs typeface="Arial"/>
              </a:rPr>
              <a:t>b)  jest zbyt poważna, aby mogła zostać rozwiązana przez przedsiębiorcę lub przedsiębiorców należących do tej samej grupy kapitałowej</a:t>
            </a:r>
            <a:r>
              <a:rPr lang="pl-PL" sz="1200" dirty="0" smtClean="0">
                <a:latin typeface="Arial"/>
                <a:cs typeface="Arial"/>
              </a:rPr>
              <a:t>.</a:t>
            </a:r>
            <a:endParaRPr lang="pl-PL" sz="1200" dirty="0">
              <a:latin typeface="Arial"/>
              <a:cs typeface="Arial"/>
            </a:endParaRPr>
          </a:p>
        </p:txBody>
      </p:sp>
      <p:sp>
        <p:nvSpPr>
          <p:cNvPr id="7"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847066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556792"/>
            <a:ext cx="6912768" cy="1598387"/>
          </a:xfrm>
          <a:prstGeom prst="rect">
            <a:avLst/>
          </a:prstGeom>
          <a:noFill/>
        </p:spPr>
        <p:txBody>
          <a:bodyPr wrap="square" rtlCol="0">
            <a:spAutoFit/>
          </a:bodyPr>
          <a:lstStyle/>
          <a:p>
            <a:pPr algn="just">
              <a:lnSpc>
                <a:spcPct val="120000"/>
              </a:lnSpc>
            </a:pPr>
            <a:r>
              <a:rPr lang="pl-PL" sz="2000" b="1" u="sng" dirty="0" smtClean="0">
                <a:latin typeface="Arial"/>
                <a:cs typeface="Arial"/>
              </a:rPr>
              <a:t>Pomoc publiczna na restrukturyzacje:</a:t>
            </a:r>
          </a:p>
          <a:p>
            <a:pPr algn="just">
              <a:lnSpc>
                <a:spcPct val="120000"/>
              </a:lnSpc>
            </a:pPr>
            <a:endParaRPr lang="pl-PL" sz="1400" dirty="0" smtClean="0">
              <a:latin typeface="Arial"/>
              <a:cs typeface="Arial"/>
            </a:endParaRPr>
          </a:p>
          <a:p>
            <a:pPr>
              <a:lnSpc>
                <a:spcPct val="120000"/>
              </a:lnSpc>
            </a:pPr>
            <a:r>
              <a:rPr lang="pl-PL" sz="1600" b="1" dirty="0">
                <a:latin typeface="Arial"/>
                <a:cs typeface="Arial"/>
              </a:rPr>
              <a:t>Art. </a:t>
            </a:r>
            <a:r>
              <a:rPr lang="pl-PL" sz="1600" b="1" dirty="0" smtClean="0">
                <a:latin typeface="Arial"/>
                <a:cs typeface="Arial"/>
              </a:rPr>
              <a:t>141 ust. 2</a:t>
            </a:r>
            <a:r>
              <a:rPr lang="pl-PL" sz="1600" dirty="0">
                <a:latin typeface="Arial"/>
                <a:cs typeface="Arial"/>
              </a:rPr>
              <a:t> </a:t>
            </a:r>
            <a:r>
              <a:rPr lang="pl-PL" sz="1600" b="1" dirty="0" smtClean="0">
                <a:latin typeface="Arial"/>
                <a:cs typeface="Arial"/>
              </a:rPr>
              <a:t>Pr Rest</a:t>
            </a:r>
          </a:p>
          <a:p>
            <a:pPr>
              <a:lnSpc>
                <a:spcPct val="120000"/>
              </a:lnSpc>
            </a:pPr>
            <a:r>
              <a:rPr lang="pl-PL" sz="1600" dirty="0" smtClean="0">
                <a:latin typeface="Arial"/>
                <a:cs typeface="Arial"/>
              </a:rPr>
              <a:t>2</a:t>
            </a:r>
            <a:r>
              <a:rPr lang="pl-PL" sz="1600" dirty="0">
                <a:latin typeface="Arial"/>
                <a:cs typeface="Arial"/>
              </a:rPr>
              <a:t>. Przedsiębiorcy </a:t>
            </a:r>
            <a:r>
              <a:rPr lang="pl-PL" sz="1600" b="1" u="sng" dirty="0">
                <a:latin typeface="Arial"/>
                <a:cs typeface="Arial"/>
              </a:rPr>
              <a:t>zagrożonemu niewypłacalnością </a:t>
            </a:r>
            <a:r>
              <a:rPr lang="pl-PL" sz="1600" dirty="0">
                <a:latin typeface="Arial"/>
                <a:cs typeface="Arial"/>
              </a:rPr>
              <a:t>pomoc publiczna na restrukturyzację może zostać udzielona w przypadku</a:t>
            </a:r>
            <a:r>
              <a:rPr lang="pl-PL" sz="1600" dirty="0" smtClean="0">
                <a:latin typeface="Arial"/>
                <a:cs typeface="Arial"/>
              </a:rPr>
              <a:t>:</a:t>
            </a:r>
          </a:p>
        </p:txBody>
      </p:sp>
      <p:sp>
        <p:nvSpPr>
          <p:cNvPr id="5" name="PoleTekstowe 4"/>
          <p:cNvSpPr txBox="1"/>
          <p:nvPr/>
        </p:nvSpPr>
        <p:spPr>
          <a:xfrm>
            <a:off x="1475656" y="3717032"/>
            <a:ext cx="6840760" cy="369332"/>
          </a:xfrm>
          <a:prstGeom prst="rect">
            <a:avLst/>
          </a:prstGeom>
          <a:noFill/>
        </p:spPr>
        <p:txBody>
          <a:bodyPr wrap="square" rtlCol="0">
            <a:spAutoFit/>
          </a:bodyPr>
          <a:lstStyle/>
          <a:p>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3661609623"/>
              </p:ext>
            </p:extLst>
          </p:nvPr>
        </p:nvGraphicFramePr>
        <p:xfrm>
          <a:off x="1403648" y="3645024"/>
          <a:ext cx="7272808" cy="2748280"/>
        </p:xfrm>
        <a:graphic>
          <a:graphicData uri="http://schemas.openxmlformats.org/drawingml/2006/table">
            <a:tbl>
              <a:tblPr firstRow="1" bandRow="1">
                <a:tableStyleId>{1E171933-4619-4E11-9A3F-F7608DF75F80}</a:tableStyleId>
              </a:tblPr>
              <a:tblGrid>
                <a:gridCol w="3636404">
                  <a:extLst>
                    <a:ext uri="{9D8B030D-6E8A-4147-A177-3AD203B41FA5}">
                      <a16:colId xmlns:a16="http://schemas.microsoft.com/office/drawing/2014/main" val="20000"/>
                    </a:ext>
                  </a:extLst>
                </a:gridCol>
                <a:gridCol w="3636404">
                  <a:extLst>
                    <a:ext uri="{9D8B030D-6E8A-4147-A177-3AD203B41FA5}">
                      <a16:colId xmlns:a16="http://schemas.microsoft.com/office/drawing/2014/main" val="20001"/>
                    </a:ext>
                  </a:extLst>
                </a:gridCol>
              </a:tblGrid>
              <a:tr h="370840">
                <a:tc>
                  <a:txBody>
                    <a:bodyPr/>
                    <a:lstStyle/>
                    <a:p>
                      <a:pPr algn="ctr"/>
                      <a:r>
                        <a:rPr lang="pl-PL" sz="1200" dirty="0" smtClean="0">
                          <a:latin typeface="Arial"/>
                          <a:cs typeface="Arial"/>
                        </a:rPr>
                        <a:t>Rodzaj dłużnika</a:t>
                      </a:r>
                      <a:endParaRPr lang="pl-PL" sz="1200" dirty="0">
                        <a:latin typeface="Arial"/>
                        <a:cs typeface="Arial"/>
                      </a:endParaRPr>
                    </a:p>
                  </a:txBody>
                  <a:tcPr/>
                </a:tc>
                <a:tc>
                  <a:txBody>
                    <a:bodyPr/>
                    <a:lstStyle/>
                    <a:p>
                      <a:pPr algn="ctr"/>
                      <a:r>
                        <a:rPr lang="pl-PL" sz="1200" dirty="0" smtClean="0">
                          <a:latin typeface="Arial"/>
                          <a:cs typeface="Arial"/>
                        </a:rPr>
                        <a:t>Warunki udzielania pomocy publicznej na restrukturyzację</a:t>
                      </a:r>
                      <a:endParaRPr lang="pl-PL" sz="1200" dirty="0">
                        <a:latin typeface="Arial"/>
                        <a:cs typeface="Arial"/>
                      </a:endParaRPr>
                    </a:p>
                  </a:txBody>
                  <a:tcPr/>
                </a:tc>
                <a:extLst>
                  <a:ext uri="{0D108BD9-81ED-4DB2-BD59-A6C34878D82A}">
                    <a16:rowId xmlns:a16="http://schemas.microsoft.com/office/drawing/2014/main" val="10000"/>
                  </a:ext>
                </a:extLst>
              </a:tr>
              <a:tr h="370840">
                <a:tc>
                  <a:txBody>
                    <a:bodyPr/>
                    <a:lstStyle/>
                    <a:p>
                      <a:pPr algn="l"/>
                      <a:r>
                        <a:rPr lang="pl-PL" sz="1200" dirty="0" smtClean="0">
                          <a:latin typeface="Arial"/>
                          <a:cs typeface="Arial"/>
                        </a:rPr>
                        <a:t>Spółka akcyjna, spółka z ograniczoną odpowiedzialnością i spółka komandytowo-akcyjna</a:t>
                      </a:r>
                      <a:endParaRPr lang="pl-PL" sz="1200" dirty="0">
                        <a:latin typeface="Arial"/>
                        <a:cs typeface="Arial"/>
                      </a:endParaRPr>
                    </a:p>
                  </a:txBody>
                  <a:tcPr/>
                </a:tc>
                <a:tc>
                  <a:txBody>
                    <a:bodyPr/>
                    <a:lstStyle/>
                    <a:p>
                      <a:pPr algn="just"/>
                      <a:r>
                        <a:rPr lang="pl-PL" sz="1200" kern="1200" dirty="0" smtClean="0">
                          <a:effectLst/>
                          <a:latin typeface="Arial"/>
                          <a:cs typeface="Arial"/>
                        </a:rPr>
                        <a:t>Wysokość niepokrytych strat przekracza kapitał zapasowy i 50% kapitału zakładowego </a:t>
                      </a:r>
                      <a:r>
                        <a:rPr lang="pl-PL" sz="1200" dirty="0" smtClean="0">
                          <a:effectLst/>
                          <a:latin typeface="Arial"/>
                          <a:cs typeface="Arial"/>
                        </a:rPr>
                        <a:t> </a:t>
                      </a:r>
                      <a:endParaRPr lang="pl-PL" sz="1200" dirty="0">
                        <a:latin typeface="Arial"/>
                        <a:cs typeface="Arial"/>
                      </a:endParaRPr>
                    </a:p>
                  </a:txBody>
                  <a:tcPr/>
                </a:tc>
                <a:extLst>
                  <a:ext uri="{0D108BD9-81ED-4DB2-BD59-A6C34878D82A}">
                    <a16:rowId xmlns:a16="http://schemas.microsoft.com/office/drawing/2014/main" val="10001"/>
                  </a:ext>
                </a:extLst>
              </a:tr>
              <a:tr h="370840">
                <a:tc>
                  <a:txBody>
                    <a:bodyPr/>
                    <a:lstStyle/>
                    <a:p>
                      <a:pPr algn="l"/>
                      <a:r>
                        <a:rPr lang="pl-PL" sz="1200" dirty="0" smtClean="0">
                          <a:latin typeface="Arial"/>
                          <a:cs typeface="Arial"/>
                        </a:rPr>
                        <a:t>Spółka jawna, spółka komandytowa, spółka partnerska</a:t>
                      </a:r>
                      <a:endParaRPr lang="pl-PL" sz="1200" dirty="0">
                        <a:latin typeface="Arial"/>
                        <a:cs typeface="Arial"/>
                      </a:endParaRPr>
                    </a:p>
                  </a:txBody>
                  <a:tcPr/>
                </a:tc>
                <a:tc>
                  <a:txBody>
                    <a:bodyPr/>
                    <a:lstStyle/>
                    <a:p>
                      <a:pPr algn="just"/>
                      <a:r>
                        <a:rPr lang="pl-PL" sz="1200" kern="1200" dirty="0" smtClean="0">
                          <a:effectLst/>
                          <a:latin typeface="Arial"/>
                          <a:cs typeface="Arial"/>
                        </a:rPr>
                        <a:t>Wysokość niepokrytych strat przekracza 50% wartości wszystkich udziałów w tej spółce </a:t>
                      </a:r>
                      <a:r>
                        <a:rPr lang="pl-PL" sz="1200" dirty="0" smtClean="0">
                          <a:effectLst/>
                          <a:latin typeface="Arial"/>
                          <a:cs typeface="Arial"/>
                        </a:rPr>
                        <a:t> </a:t>
                      </a:r>
                      <a:endParaRPr lang="pl-PL" sz="1200" dirty="0">
                        <a:latin typeface="Arial"/>
                        <a:cs typeface="Arial"/>
                      </a:endParaRPr>
                    </a:p>
                  </a:txBody>
                  <a:tcPr/>
                </a:tc>
                <a:extLst>
                  <a:ext uri="{0D108BD9-81ED-4DB2-BD59-A6C34878D82A}">
                    <a16:rowId xmlns:a16="http://schemas.microsoft.com/office/drawing/2014/main" val="10002"/>
                  </a:ext>
                </a:extLst>
              </a:tr>
              <a:tr h="370840">
                <a:tc>
                  <a:txBody>
                    <a:bodyPr/>
                    <a:lstStyle/>
                    <a:p>
                      <a:pPr algn="l"/>
                      <a:r>
                        <a:rPr lang="pl-PL" sz="1200" dirty="0" smtClean="0">
                          <a:latin typeface="Arial"/>
                          <a:cs typeface="Arial"/>
                        </a:rPr>
                        <a:t>Inny przedsiębiorca (niż mały lub średni)</a:t>
                      </a:r>
                      <a:endParaRPr lang="pl-PL" sz="1200" dirty="0">
                        <a:latin typeface="Arial"/>
                        <a:cs typeface="Arial"/>
                      </a:endParaRPr>
                    </a:p>
                  </a:txBody>
                  <a:tcPr/>
                </a:tc>
                <a:tc>
                  <a:txBody>
                    <a:bodyPr/>
                    <a:lstStyle/>
                    <a:p>
                      <a:pPr algn="just"/>
                      <a:r>
                        <a:rPr lang="pl-PL" sz="1200" dirty="0" smtClean="0">
                          <a:latin typeface="Arial"/>
                          <a:cs typeface="Arial"/>
                        </a:rPr>
                        <a:t>W ciągu dwóch ostatnich lat:</a:t>
                      </a:r>
                    </a:p>
                    <a:p>
                      <a:pPr marL="228600" indent="-228600" algn="just">
                        <a:buFont typeface="+mj-lt"/>
                        <a:buAutoNum type="arabicPeriod"/>
                      </a:pPr>
                      <a:r>
                        <a:rPr lang="pl-PL" sz="1200" kern="1200" dirty="0" smtClean="0">
                          <a:effectLst/>
                          <a:latin typeface="Arial"/>
                          <a:cs typeface="Arial"/>
                        </a:rPr>
                        <a:t>stosunek długów do kapitału własnego był większy niż 7,5; </a:t>
                      </a:r>
                      <a:r>
                        <a:rPr lang="pl-PL" sz="1200" dirty="0" smtClean="0">
                          <a:effectLst/>
                          <a:latin typeface="Arial"/>
                          <a:cs typeface="Arial"/>
                        </a:rPr>
                        <a:t> </a:t>
                      </a:r>
                    </a:p>
                    <a:p>
                      <a:pPr marL="228600" indent="-228600" algn="just">
                        <a:buFont typeface="+mj-lt"/>
                        <a:buAutoNum type="arabicPeriod"/>
                      </a:pPr>
                      <a:r>
                        <a:rPr lang="pl-PL" sz="1200" dirty="0" smtClean="0">
                          <a:effectLst/>
                          <a:latin typeface="Arial"/>
                          <a:cs typeface="Arial"/>
                        </a:rPr>
                        <a:t>stosunek </a:t>
                      </a:r>
                      <a:r>
                        <a:rPr lang="pl-PL" sz="1200" kern="1200" dirty="0" smtClean="0">
                          <a:effectLst/>
                          <a:latin typeface="Arial"/>
                          <a:cs typeface="Arial"/>
                        </a:rPr>
                        <a:t>zysku operacyjnego powiększonego o amortyzację do odsetek był niższy niż 1. </a:t>
                      </a:r>
                      <a:r>
                        <a:rPr lang="pl-PL" sz="1200" dirty="0" smtClean="0">
                          <a:effectLst/>
                          <a:latin typeface="Arial"/>
                          <a:cs typeface="Arial"/>
                        </a:rPr>
                        <a:t> </a:t>
                      </a:r>
                      <a:endParaRPr lang="pl-PL" sz="1200" dirty="0">
                        <a:latin typeface="Arial"/>
                        <a:cs typeface="Arial"/>
                      </a:endParaRPr>
                    </a:p>
                  </a:txBody>
                  <a:tcPr/>
                </a:tc>
                <a:extLst>
                  <a:ext uri="{0D108BD9-81ED-4DB2-BD59-A6C34878D82A}">
                    <a16:rowId xmlns:a16="http://schemas.microsoft.com/office/drawing/2014/main" val="10003"/>
                  </a:ext>
                </a:extLst>
              </a:tr>
              <a:tr h="370840">
                <a:tc>
                  <a:txBody>
                    <a:bodyPr/>
                    <a:lstStyle/>
                    <a:p>
                      <a:pPr algn="l"/>
                      <a:r>
                        <a:rPr lang="pl-PL" sz="1200" dirty="0" smtClean="0">
                          <a:latin typeface="Arial"/>
                          <a:cs typeface="Arial"/>
                        </a:rPr>
                        <a:t>Mały lub średni przedsiębiorca</a:t>
                      </a:r>
                      <a:endParaRPr lang="pl-PL" sz="1200" dirty="0">
                        <a:latin typeface="Arial"/>
                        <a:cs typeface="Arial"/>
                      </a:endParaRPr>
                    </a:p>
                  </a:txBody>
                  <a:tcPr/>
                </a:tc>
                <a:tc>
                  <a:txBody>
                    <a:bodyPr/>
                    <a:lstStyle/>
                    <a:p>
                      <a:pPr algn="just"/>
                      <a:r>
                        <a:rPr lang="pl-PL" sz="1200" dirty="0" smtClean="0">
                          <a:latin typeface="Arial"/>
                          <a:cs typeface="Arial"/>
                        </a:rPr>
                        <a:t>Brak</a:t>
                      </a:r>
                      <a:endParaRPr lang="pl-PL" sz="1200" dirty="0">
                        <a:latin typeface="Arial"/>
                        <a:cs typeface="Arial"/>
                      </a:endParaRPr>
                    </a:p>
                  </a:txBody>
                  <a:tcPr/>
                </a:tc>
                <a:extLst>
                  <a:ext uri="{0D108BD9-81ED-4DB2-BD59-A6C34878D82A}">
                    <a16:rowId xmlns:a16="http://schemas.microsoft.com/office/drawing/2014/main" val="10004"/>
                  </a:ext>
                </a:extLst>
              </a:tr>
            </a:tbl>
          </a:graphicData>
        </a:graphic>
      </p:graphicFrame>
      <p:sp>
        <p:nvSpPr>
          <p:cNvPr id="9"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35170422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196752"/>
            <a:ext cx="6912768" cy="5452773"/>
          </a:xfrm>
          <a:prstGeom prst="rect">
            <a:avLst/>
          </a:prstGeom>
          <a:noFill/>
        </p:spPr>
        <p:txBody>
          <a:bodyPr wrap="square" rtlCol="0">
            <a:spAutoFit/>
          </a:bodyPr>
          <a:lstStyle/>
          <a:p>
            <a:pPr algn="just">
              <a:lnSpc>
                <a:spcPct val="120000"/>
              </a:lnSpc>
            </a:pPr>
            <a:r>
              <a:rPr lang="pl-PL" sz="2000" b="1" u="sng" dirty="0" smtClean="0">
                <a:latin typeface="Arial"/>
                <a:cs typeface="Arial"/>
              </a:rPr>
              <a:t>Pomoc publiczna na restrukturyzacje:</a:t>
            </a:r>
          </a:p>
          <a:p>
            <a:pPr algn="just">
              <a:lnSpc>
                <a:spcPct val="120000"/>
              </a:lnSpc>
            </a:pPr>
            <a:endParaRPr lang="pl-PL" sz="1400" dirty="0" smtClean="0">
              <a:latin typeface="Arial"/>
              <a:cs typeface="Arial"/>
            </a:endParaRPr>
          </a:p>
          <a:p>
            <a:pPr>
              <a:lnSpc>
                <a:spcPct val="120000"/>
              </a:lnSpc>
            </a:pPr>
            <a:r>
              <a:rPr lang="pl-PL" sz="1600" b="1" dirty="0">
                <a:latin typeface="Arial"/>
                <a:cs typeface="Arial"/>
              </a:rPr>
              <a:t>Art. </a:t>
            </a:r>
            <a:r>
              <a:rPr lang="pl-PL" sz="1600" b="1" dirty="0" smtClean="0">
                <a:latin typeface="Arial"/>
                <a:cs typeface="Arial"/>
              </a:rPr>
              <a:t>142 ust. 1 i 3</a:t>
            </a:r>
            <a:r>
              <a:rPr lang="pl-PL" sz="1600" dirty="0">
                <a:latin typeface="Arial"/>
                <a:cs typeface="Arial"/>
              </a:rPr>
              <a:t> </a:t>
            </a:r>
            <a:r>
              <a:rPr lang="pl-PL" sz="1600" b="1" dirty="0" smtClean="0">
                <a:latin typeface="Arial"/>
                <a:cs typeface="Arial"/>
              </a:rPr>
              <a:t>Pr Rest</a:t>
            </a:r>
          </a:p>
          <a:p>
            <a:pPr algn="just">
              <a:lnSpc>
                <a:spcPct val="120000"/>
              </a:lnSpc>
              <a:spcBef>
                <a:spcPts val="300"/>
              </a:spcBef>
            </a:pPr>
            <a:r>
              <a:rPr lang="pl-PL" sz="1400" dirty="0" smtClean="0">
                <a:latin typeface="Arial"/>
                <a:cs typeface="Arial"/>
              </a:rPr>
              <a:t>1</a:t>
            </a:r>
            <a:r>
              <a:rPr lang="pl-PL" sz="1400" dirty="0">
                <a:latin typeface="Arial"/>
                <a:cs typeface="Arial"/>
              </a:rPr>
              <a:t>. Pomoc publiczna na restrukturyzację może zostać udzielona:</a:t>
            </a:r>
          </a:p>
          <a:p>
            <a:pPr algn="just">
              <a:lnSpc>
                <a:spcPct val="120000"/>
              </a:lnSpc>
              <a:spcBef>
                <a:spcPts val="300"/>
              </a:spcBef>
            </a:pPr>
            <a:r>
              <a:rPr lang="pl-PL" sz="1400" dirty="0">
                <a:latin typeface="Arial"/>
                <a:cs typeface="Arial"/>
              </a:rPr>
              <a:t>1)   w celu realizacji planu restrukturyzacyjnego, który umożliwi przywrócenie przedsiębiorcy długookresowej zdolności do konkurowania na rynku, rozumianej jako zdolność do pokrywania kosztów działalności gospodarczej, w tym kosztów amortyzacji i kosztów finansowych;</a:t>
            </a:r>
          </a:p>
          <a:p>
            <a:pPr algn="just">
              <a:lnSpc>
                <a:spcPct val="120000"/>
              </a:lnSpc>
              <a:spcBef>
                <a:spcPts val="300"/>
              </a:spcBef>
            </a:pPr>
            <a:r>
              <a:rPr lang="pl-PL" sz="1400" dirty="0">
                <a:latin typeface="Arial"/>
                <a:cs typeface="Arial"/>
              </a:rPr>
              <a:t>2)   jeżeli sposób restrukturyzacji jest właściwy dla usunięcia przyczyn trudnej sytuacji ekonomicznej przedsiębiorcy;</a:t>
            </a:r>
          </a:p>
          <a:p>
            <a:pPr algn="just">
              <a:lnSpc>
                <a:spcPct val="120000"/>
              </a:lnSpc>
              <a:spcBef>
                <a:spcPts val="300"/>
              </a:spcBef>
            </a:pPr>
            <a:r>
              <a:rPr lang="pl-PL" sz="1400" dirty="0">
                <a:latin typeface="Arial"/>
                <a:cs typeface="Arial"/>
              </a:rPr>
              <a:t>3)   jeżeli zapobiega trudnościom społecznym lub prowadzi do przezwyciężenia niedoskonałości rynku, a bez tej pomocy cel ten nie zostałby osiągnięty lub zostałby osiągnięty w mniejszym zakresie</a:t>
            </a:r>
            <a:r>
              <a:rPr lang="pl-PL" sz="1400" dirty="0" smtClean="0">
                <a:latin typeface="Arial"/>
                <a:cs typeface="Arial"/>
              </a:rPr>
              <a:t>.</a:t>
            </a:r>
          </a:p>
          <a:p>
            <a:pPr algn="just">
              <a:lnSpc>
                <a:spcPct val="120000"/>
              </a:lnSpc>
              <a:spcBef>
                <a:spcPts val="300"/>
              </a:spcBef>
            </a:pPr>
            <a:endParaRPr lang="pl-PL" sz="1400" dirty="0">
              <a:latin typeface="Arial"/>
              <a:cs typeface="Arial"/>
            </a:endParaRPr>
          </a:p>
          <a:p>
            <a:pPr algn="just">
              <a:lnSpc>
                <a:spcPct val="120000"/>
              </a:lnSpc>
              <a:spcBef>
                <a:spcPts val="300"/>
              </a:spcBef>
            </a:pPr>
            <a:r>
              <a:rPr lang="pl-PL" sz="1400" dirty="0">
                <a:latin typeface="Arial"/>
                <a:cs typeface="Arial"/>
              </a:rPr>
              <a:t>3. Pomoc publiczna na restrukturyzację nie może zostać udzielona, jeżeli środki restrukturyzacyjne określone w planie restrukturyzacyjnym:</a:t>
            </a:r>
          </a:p>
          <a:p>
            <a:pPr algn="just">
              <a:lnSpc>
                <a:spcPct val="120000"/>
              </a:lnSpc>
              <a:spcBef>
                <a:spcPts val="300"/>
              </a:spcBef>
            </a:pPr>
            <a:r>
              <a:rPr lang="pl-PL" sz="1400" dirty="0">
                <a:latin typeface="Arial"/>
                <a:cs typeface="Arial"/>
              </a:rPr>
              <a:t>1)   ograniczają się wyłącznie do restrukturyzacji zobowiązań;</a:t>
            </a:r>
          </a:p>
          <a:p>
            <a:pPr algn="just">
              <a:lnSpc>
                <a:spcPct val="120000"/>
              </a:lnSpc>
              <a:spcBef>
                <a:spcPts val="300"/>
              </a:spcBef>
            </a:pPr>
            <a:r>
              <a:rPr lang="pl-PL" sz="1400" dirty="0">
                <a:latin typeface="Arial"/>
                <a:cs typeface="Arial"/>
              </a:rPr>
              <a:t>2)   przewidują nowe inwestycje, z wyjątkiem inwestycji niezbędnych do przywrócenia przedsiębiorcy długookresowej zdolności do konkurowania na rynku.</a:t>
            </a:r>
          </a:p>
        </p:txBody>
      </p:sp>
      <p:sp>
        <p:nvSpPr>
          <p:cNvPr id="5" name="PoleTekstowe 4"/>
          <p:cNvSpPr txBox="1"/>
          <p:nvPr/>
        </p:nvSpPr>
        <p:spPr>
          <a:xfrm>
            <a:off x="1475656" y="3717032"/>
            <a:ext cx="6840760" cy="369332"/>
          </a:xfrm>
          <a:prstGeom prst="rect">
            <a:avLst/>
          </a:prstGeom>
          <a:noFill/>
        </p:spPr>
        <p:txBody>
          <a:bodyPr wrap="square" rtlCol="0">
            <a:spAutoFit/>
          </a:bodyPr>
          <a:lstStyle/>
          <a:p>
            <a:endParaRPr lang="pl-PL" dirty="0"/>
          </a:p>
        </p:txBody>
      </p:sp>
      <p:sp>
        <p:nvSpPr>
          <p:cNvPr id="9"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12692983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196752"/>
            <a:ext cx="6912768" cy="5515356"/>
          </a:xfrm>
          <a:prstGeom prst="rect">
            <a:avLst/>
          </a:prstGeom>
          <a:noFill/>
        </p:spPr>
        <p:txBody>
          <a:bodyPr wrap="square" rtlCol="0">
            <a:spAutoFit/>
          </a:bodyPr>
          <a:lstStyle/>
          <a:p>
            <a:pPr algn="just">
              <a:lnSpc>
                <a:spcPct val="120000"/>
              </a:lnSpc>
            </a:pPr>
            <a:r>
              <a:rPr lang="pl-PL" sz="2000" b="1" dirty="0" smtClean="0">
                <a:latin typeface="Arial"/>
                <a:cs typeface="Arial"/>
              </a:rPr>
              <a:t>Pomoc publiczna na restrukturyzacje:</a:t>
            </a:r>
          </a:p>
          <a:p>
            <a:pPr algn="just">
              <a:lnSpc>
                <a:spcPct val="120000"/>
              </a:lnSpc>
            </a:pPr>
            <a:endParaRPr lang="pl-PL" sz="1400" dirty="0" smtClean="0">
              <a:latin typeface="Arial"/>
              <a:cs typeface="Arial"/>
            </a:endParaRPr>
          </a:p>
          <a:p>
            <a:pPr algn="just">
              <a:lnSpc>
                <a:spcPct val="120000"/>
              </a:lnSpc>
            </a:pPr>
            <a:r>
              <a:rPr lang="pl-PL" sz="1600" b="1" dirty="0">
                <a:latin typeface="Arial"/>
                <a:cs typeface="Arial"/>
              </a:rPr>
              <a:t>Art. </a:t>
            </a:r>
            <a:r>
              <a:rPr lang="pl-PL" sz="1600" b="1" dirty="0" smtClean="0">
                <a:latin typeface="Arial"/>
                <a:cs typeface="Arial"/>
              </a:rPr>
              <a:t>143 </a:t>
            </a:r>
            <a:r>
              <a:rPr lang="pl-PL" sz="1600" b="1" dirty="0">
                <a:latin typeface="Arial"/>
                <a:cs typeface="Arial"/>
              </a:rPr>
              <a:t>Pr </a:t>
            </a:r>
            <a:r>
              <a:rPr lang="pl-PL" sz="1600" b="1" dirty="0" smtClean="0">
                <a:latin typeface="Arial"/>
                <a:cs typeface="Arial"/>
              </a:rPr>
              <a:t>Rest </a:t>
            </a:r>
            <a:r>
              <a:rPr lang="pl-PL" sz="1600" dirty="0" smtClean="0">
                <a:latin typeface="Arial"/>
                <a:cs typeface="Arial"/>
              </a:rPr>
              <a:t>– dalsze warunki udzielenia pomocy publicznej</a:t>
            </a:r>
            <a:endParaRPr lang="pl-PL" sz="1600" b="1" dirty="0" smtClean="0">
              <a:latin typeface="Arial"/>
              <a:cs typeface="Arial"/>
            </a:endParaRPr>
          </a:p>
          <a:p>
            <a:pPr algn="just">
              <a:lnSpc>
                <a:spcPct val="120000"/>
              </a:lnSpc>
            </a:pPr>
            <a:r>
              <a:rPr lang="pl-PL" sz="1600" b="1" dirty="0" smtClean="0">
                <a:latin typeface="Arial"/>
                <a:cs typeface="Arial"/>
              </a:rPr>
              <a:t>Art</a:t>
            </a:r>
            <a:r>
              <a:rPr lang="pl-PL" sz="1600" b="1" dirty="0">
                <a:latin typeface="Arial"/>
                <a:cs typeface="Arial"/>
              </a:rPr>
              <a:t>. </a:t>
            </a:r>
            <a:r>
              <a:rPr lang="pl-PL" sz="1600" b="1" dirty="0" smtClean="0">
                <a:latin typeface="Arial"/>
                <a:cs typeface="Arial"/>
              </a:rPr>
              <a:t>144 Pr Rest</a:t>
            </a:r>
          </a:p>
          <a:p>
            <a:pPr algn="just">
              <a:lnSpc>
                <a:spcPct val="120000"/>
              </a:lnSpc>
            </a:pPr>
            <a:r>
              <a:rPr lang="pl-PL" sz="1200" dirty="0" smtClean="0">
                <a:latin typeface="Arial"/>
                <a:cs typeface="Arial"/>
              </a:rPr>
              <a:t>1</a:t>
            </a:r>
            <a:r>
              <a:rPr lang="pl-PL" sz="1200" dirty="0">
                <a:latin typeface="Arial"/>
                <a:cs typeface="Arial"/>
              </a:rPr>
              <a:t>. Pomoc publiczna na restrukturyzację może stanowić jedynie uzupełnienie środków:</a:t>
            </a:r>
          </a:p>
          <a:p>
            <a:pPr algn="just">
              <a:lnSpc>
                <a:spcPct val="120000"/>
              </a:lnSpc>
            </a:pPr>
            <a:r>
              <a:rPr lang="pl-PL" sz="1200" dirty="0">
                <a:latin typeface="Arial"/>
                <a:cs typeface="Arial"/>
              </a:rPr>
              <a:t>1)   własnych przedsiębiorcy,</a:t>
            </a:r>
          </a:p>
          <a:p>
            <a:pPr algn="just">
              <a:lnSpc>
                <a:spcPct val="120000"/>
              </a:lnSpc>
            </a:pPr>
            <a:r>
              <a:rPr lang="pl-PL" sz="1200" dirty="0">
                <a:latin typeface="Arial"/>
                <a:cs typeface="Arial"/>
              </a:rPr>
              <a:t>2)   pochodzących od akcjonariuszy lub udziałowców przedsiębiorcy lub innych przedsiębiorców należących do tej samej grupy kapitałowej co przedsiębiorca,</a:t>
            </a:r>
          </a:p>
          <a:p>
            <a:pPr algn="just">
              <a:lnSpc>
                <a:spcPct val="120000"/>
              </a:lnSpc>
            </a:pPr>
            <a:r>
              <a:rPr lang="pl-PL" sz="1200" dirty="0">
                <a:latin typeface="Arial"/>
                <a:cs typeface="Arial"/>
              </a:rPr>
              <a:t>3)   pochodzących od wierzycieli przedsiębiorcy</a:t>
            </a:r>
          </a:p>
          <a:p>
            <a:pPr algn="just">
              <a:lnSpc>
                <a:spcPct val="120000"/>
              </a:lnSpc>
            </a:pPr>
            <a:r>
              <a:rPr lang="pl-PL" sz="1200" dirty="0">
                <a:latin typeface="Arial"/>
                <a:cs typeface="Arial"/>
              </a:rPr>
              <a:t>-   w zakresie niezbędnym do realizacji celu, o którym mowa w art. 142 ust. 1 pkt 1.</a:t>
            </a:r>
          </a:p>
          <a:p>
            <a:pPr algn="just">
              <a:lnSpc>
                <a:spcPct val="120000"/>
              </a:lnSpc>
            </a:pPr>
            <a:r>
              <a:rPr lang="pl-PL" sz="1200" dirty="0">
                <a:latin typeface="Arial"/>
                <a:cs typeface="Arial"/>
              </a:rPr>
              <a:t>2. Udział środków, o których mowa w ust. 1, w kosztach restrukturyzacji wynosi co najmniej:</a:t>
            </a:r>
          </a:p>
          <a:p>
            <a:pPr algn="just">
              <a:lnSpc>
                <a:spcPct val="120000"/>
              </a:lnSpc>
            </a:pPr>
            <a:r>
              <a:rPr lang="pl-PL" sz="1200" dirty="0">
                <a:latin typeface="Arial"/>
                <a:cs typeface="Arial"/>
              </a:rPr>
              <a:t>1)   25% - w przypadku małego przedsiębiorcy;</a:t>
            </a:r>
          </a:p>
          <a:p>
            <a:pPr algn="just">
              <a:lnSpc>
                <a:spcPct val="120000"/>
              </a:lnSpc>
            </a:pPr>
            <a:r>
              <a:rPr lang="pl-PL" sz="1200" dirty="0">
                <a:latin typeface="Arial"/>
                <a:cs typeface="Arial"/>
              </a:rPr>
              <a:t>2)   40% - w przypadku średniego przedsiębiorcy;</a:t>
            </a:r>
          </a:p>
          <a:p>
            <a:pPr algn="just">
              <a:lnSpc>
                <a:spcPct val="120000"/>
              </a:lnSpc>
            </a:pPr>
            <a:r>
              <a:rPr lang="pl-PL" sz="1200" dirty="0">
                <a:latin typeface="Arial"/>
                <a:cs typeface="Arial"/>
              </a:rPr>
              <a:t>3)   50% - w przypadku przedsiębiorcy innego niż określony w pkt 1 lub 2.</a:t>
            </a:r>
          </a:p>
          <a:p>
            <a:pPr algn="just">
              <a:lnSpc>
                <a:spcPct val="120000"/>
              </a:lnSpc>
            </a:pPr>
            <a:r>
              <a:rPr lang="pl-PL" sz="1200" dirty="0">
                <a:latin typeface="Arial"/>
                <a:cs typeface="Arial"/>
              </a:rPr>
              <a:t>3. W przypadku wystąpienia wyjątkowych okoliczności lub szczególnych trudności, udział środków, o których mowa w ust. 1, w kosztach restrukturyzacji może być niższy niż określony w ust. 2.</a:t>
            </a:r>
          </a:p>
          <a:p>
            <a:pPr algn="just">
              <a:lnSpc>
                <a:spcPct val="120000"/>
              </a:lnSpc>
            </a:pPr>
            <a:r>
              <a:rPr lang="pl-PL" sz="1200" dirty="0">
                <a:latin typeface="Arial"/>
                <a:cs typeface="Arial"/>
              </a:rPr>
              <a:t>4. Pomoc udzielana jako rekompensata z tytułu usług świadczonych w ogólnym interesie gospodarczym nie jest uwzględniana w obliczeniu udziału środków, o których mowa w ust. 1, w kosztach restrukturyzacji.</a:t>
            </a:r>
          </a:p>
          <a:p>
            <a:pPr algn="just">
              <a:lnSpc>
                <a:spcPct val="120000"/>
              </a:lnSpc>
            </a:pPr>
            <a:r>
              <a:rPr lang="pl-PL" sz="1200" dirty="0">
                <a:latin typeface="Arial"/>
                <a:cs typeface="Arial"/>
              </a:rPr>
              <a:t>5. Przez koszty restrukturyzacji należy rozumieć koszty środków restrukturyzacyjnych wskazanych w planie restrukturyzacyjnym oraz koszty środków restrukturyzacyjnych, poniesione przez przedsiębiorcę przed otwarciem postępowania restrukturyzacyjnego w ramach tego samego procesu restrukturyzacji.</a:t>
            </a:r>
          </a:p>
        </p:txBody>
      </p:sp>
      <p:sp>
        <p:nvSpPr>
          <p:cNvPr id="5" name="PoleTekstowe 4"/>
          <p:cNvSpPr txBox="1"/>
          <p:nvPr/>
        </p:nvSpPr>
        <p:spPr>
          <a:xfrm>
            <a:off x="1475656" y="3717032"/>
            <a:ext cx="6840760" cy="369332"/>
          </a:xfrm>
          <a:prstGeom prst="rect">
            <a:avLst/>
          </a:prstGeom>
          <a:noFill/>
        </p:spPr>
        <p:txBody>
          <a:bodyPr wrap="square" rtlCol="0">
            <a:spAutoFit/>
          </a:bodyPr>
          <a:lstStyle/>
          <a:p>
            <a:endParaRPr lang="pl-PL" dirty="0"/>
          </a:p>
        </p:txBody>
      </p:sp>
      <p:sp>
        <p:nvSpPr>
          <p:cNvPr id="9"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41724675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412776"/>
            <a:ext cx="6912768" cy="4924424"/>
          </a:xfrm>
          <a:prstGeom prst="rect">
            <a:avLst/>
          </a:prstGeom>
          <a:noFill/>
        </p:spPr>
        <p:txBody>
          <a:bodyPr wrap="square" rtlCol="0">
            <a:spAutoFit/>
          </a:bodyPr>
          <a:lstStyle/>
          <a:p>
            <a:pPr algn="just">
              <a:lnSpc>
                <a:spcPct val="120000"/>
              </a:lnSpc>
            </a:pPr>
            <a:r>
              <a:rPr lang="pl-PL" sz="2000" b="1" u="sng" dirty="0" smtClean="0">
                <a:latin typeface="Arial"/>
                <a:cs typeface="Arial"/>
              </a:rPr>
              <a:t>Pomoc publiczna na restrukturyzacje:</a:t>
            </a:r>
          </a:p>
          <a:p>
            <a:pPr algn="just">
              <a:lnSpc>
                <a:spcPct val="120000"/>
              </a:lnSpc>
            </a:pPr>
            <a:endParaRPr lang="pl-PL" sz="1400" dirty="0" smtClean="0">
              <a:latin typeface="Arial"/>
              <a:cs typeface="Arial"/>
            </a:endParaRPr>
          </a:p>
          <a:p>
            <a:pPr algn="just">
              <a:lnSpc>
                <a:spcPct val="120000"/>
              </a:lnSpc>
            </a:pPr>
            <a:r>
              <a:rPr lang="pl-PL" sz="1200" b="1" dirty="0">
                <a:latin typeface="Arial"/>
                <a:cs typeface="Arial"/>
              </a:rPr>
              <a:t>Art. </a:t>
            </a:r>
            <a:r>
              <a:rPr lang="pl-PL" sz="1200" b="1" dirty="0" smtClean="0">
                <a:latin typeface="Arial"/>
                <a:cs typeface="Arial"/>
              </a:rPr>
              <a:t>145 </a:t>
            </a:r>
            <a:r>
              <a:rPr lang="pl-PL" sz="1200" b="1" dirty="0">
                <a:latin typeface="Arial"/>
                <a:cs typeface="Arial"/>
              </a:rPr>
              <a:t>Pr Rest </a:t>
            </a:r>
            <a:r>
              <a:rPr lang="pl-PL" sz="1200" dirty="0" smtClean="0">
                <a:latin typeface="Arial"/>
                <a:cs typeface="Arial"/>
              </a:rPr>
              <a:t>– zakres środków podejmowanych w celu restrukturyzacji</a:t>
            </a:r>
            <a:endParaRPr lang="pl-PL" sz="1200" b="1" dirty="0" smtClean="0">
              <a:latin typeface="Arial"/>
              <a:cs typeface="Arial"/>
            </a:endParaRPr>
          </a:p>
          <a:p>
            <a:pPr algn="just">
              <a:lnSpc>
                <a:spcPct val="120000"/>
              </a:lnSpc>
            </a:pPr>
            <a:endParaRPr lang="pl-PL" sz="1200" b="1" dirty="0">
              <a:latin typeface="Arial"/>
              <a:cs typeface="Arial"/>
            </a:endParaRPr>
          </a:p>
          <a:p>
            <a:pPr algn="just">
              <a:lnSpc>
                <a:spcPct val="120000"/>
              </a:lnSpc>
            </a:pPr>
            <a:r>
              <a:rPr lang="pl-PL" sz="1200" b="1" dirty="0" smtClean="0">
                <a:latin typeface="Arial"/>
                <a:cs typeface="Arial"/>
              </a:rPr>
              <a:t>Art</a:t>
            </a:r>
            <a:r>
              <a:rPr lang="pl-PL" sz="1200" b="1" dirty="0">
                <a:latin typeface="Arial"/>
                <a:cs typeface="Arial"/>
              </a:rPr>
              <a:t>. </a:t>
            </a:r>
            <a:r>
              <a:rPr lang="pl-PL" sz="1200" b="1" dirty="0" smtClean="0">
                <a:latin typeface="Arial"/>
                <a:cs typeface="Arial"/>
              </a:rPr>
              <a:t>146 </a:t>
            </a:r>
            <a:r>
              <a:rPr lang="pl-PL" sz="1200" b="1" dirty="0">
                <a:latin typeface="Arial"/>
                <a:cs typeface="Arial"/>
              </a:rPr>
              <a:t>Pr Rest </a:t>
            </a:r>
            <a:r>
              <a:rPr lang="pl-PL" sz="1200" b="1" dirty="0" smtClean="0">
                <a:latin typeface="Arial"/>
                <a:cs typeface="Arial"/>
              </a:rPr>
              <a:t>[Wentyl bezpieczeństwa]</a:t>
            </a:r>
          </a:p>
          <a:p>
            <a:pPr algn="just">
              <a:lnSpc>
                <a:spcPct val="120000"/>
              </a:lnSpc>
            </a:pPr>
            <a:r>
              <a:rPr lang="pl-PL" sz="1200" dirty="0" smtClean="0">
                <a:latin typeface="Arial"/>
                <a:cs typeface="Arial"/>
              </a:rPr>
              <a:t>Pomoc </a:t>
            </a:r>
            <a:r>
              <a:rPr lang="pl-PL" sz="1200" dirty="0">
                <a:latin typeface="Arial"/>
                <a:cs typeface="Arial"/>
              </a:rPr>
              <a:t>publiczna na restrukturyzację może zostać udzielona przedsiębiorcy świadczącemu usługi w ogólnym interesie gospodarczym, nawet jeżeli nie są spełnione warunki określone w art. 141-145, w przypadku gdy jest to niezbędne do zachowania ciągłości tych usług, nie dłużej niż do dnia przekazania obowiązku świadczenia tych usług kolejnemu przedsiębiorcy.</a:t>
            </a:r>
          </a:p>
          <a:p>
            <a:pPr algn="just">
              <a:lnSpc>
                <a:spcPct val="120000"/>
              </a:lnSpc>
            </a:pPr>
            <a:endParaRPr lang="pl-PL" sz="1200" dirty="0">
              <a:latin typeface="Arial"/>
              <a:cs typeface="Arial"/>
            </a:endParaRPr>
          </a:p>
          <a:p>
            <a:pPr algn="just">
              <a:lnSpc>
                <a:spcPct val="120000"/>
              </a:lnSpc>
            </a:pPr>
            <a:r>
              <a:rPr lang="pl-PL" sz="1200" dirty="0">
                <a:latin typeface="Arial"/>
                <a:cs typeface="Arial"/>
              </a:rPr>
              <a:t>    </a:t>
            </a:r>
          </a:p>
          <a:p>
            <a:pPr algn="just">
              <a:lnSpc>
                <a:spcPct val="120000"/>
              </a:lnSpc>
            </a:pPr>
            <a:r>
              <a:rPr lang="pl-PL" sz="1200" b="1" dirty="0">
                <a:latin typeface="Arial"/>
                <a:cs typeface="Arial"/>
              </a:rPr>
              <a:t>Art. </a:t>
            </a:r>
            <a:r>
              <a:rPr lang="pl-PL" sz="1200" b="1" dirty="0" smtClean="0">
                <a:latin typeface="Arial"/>
                <a:cs typeface="Arial"/>
              </a:rPr>
              <a:t>147 </a:t>
            </a:r>
            <a:r>
              <a:rPr lang="pl-PL" sz="1200" b="1" dirty="0">
                <a:latin typeface="Arial"/>
                <a:cs typeface="Arial"/>
              </a:rPr>
              <a:t>Pr Rest </a:t>
            </a:r>
            <a:r>
              <a:rPr lang="pl-PL" sz="1200" b="1" dirty="0" smtClean="0">
                <a:latin typeface="Arial"/>
                <a:cs typeface="Arial"/>
              </a:rPr>
              <a:t>[Zmiana wysokości udzielonej pomocy publicznej]</a:t>
            </a:r>
            <a:r>
              <a:rPr lang="pl-PL" sz="1200" dirty="0">
                <a:latin typeface="Arial"/>
                <a:cs typeface="Arial"/>
              </a:rPr>
              <a:t> </a:t>
            </a:r>
            <a:endParaRPr lang="pl-PL" sz="1200" dirty="0" smtClean="0">
              <a:latin typeface="Arial"/>
              <a:cs typeface="Arial"/>
            </a:endParaRPr>
          </a:p>
          <a:p>
            <a:pPr algn="just">
              <a:lnSpc>
                <a:spcPct val="120000"/>
              </a:lnSpc>
            </a:pPr>
            <a:r>
              <a:rPr lang="pl-PL" sz="1200" dirty="0" smtClean="0">
                <a:latin typeface="Arial"/>
                <a:cs typeface="Arial"/>
              </a:rPr>
              <a:t>1</a:t>
            </a:r>
            <a:r>
              <a:rPr lang="pl-PL" sz="1200" dirty="0">
                <a:latin typeface="Arial"/>
                <a:cs typeface="Arial"/>
              </a:rPr>
              <a:t>. Zmiana wielkości pomocy publicznej na restrukturyzację jest dopuszczalna pod warunkiem, że zwiększenie kwoty pomocy publicznej na restrukturyzację wiąże się z rozszerzeniem zastosowania środków wyrównujących zakłócenia konkurencji na rynku, o których mowa w art. 145 ust. 3 lub 4.</a:t>
            </a:r>
          </a:p>
          <a:p>
            <a:pPr algn="just">
              <a:lnSpc>
                <a:spcPct val="120000"/>
              </a:lnSpc>
            </a:pPr>
            <a:r>
              <a:rPr lang="pl-PL" sz="1200" dirty="0">
                <a:latin typeface="Arial"/>
                <a:cs typeface="Arial"/>
              </a:rPr>
              <a:t>2. Ograniczenie zastosowania środków wyrównujących zakłócenia konkurencji na rynku, o których mowa w art. 145 ust. 3 lub 4, lub opóźnienie we wdrożeniu tych środków, które następuje z przyczyn niezależnych od przedsiębiorcy, jest dopuszczalne pod warunkiem, że wiąże się ze zmniejszeniem kwoty pomocy publicznej na restrukturyzację.</a:t>
            </a:r>
          </a:p>
          <a:p>
            <a:pPr algn="just">
              <a:lnSpc>
                <a:spcPct val="120000"/>
              </a:lnSpc>
            </a:pPr>
            <a:r>
              <a:rPr lang="pl-PL" sz="1200" dirty="0">
                <a:latin typeface="Arial"/>
                <a:cs typeface="Arial"/>
              </a:rPr>
              <a:t>3. Zwiększenie kosztów restrukturyzacji jest dopuszczalne pod warunkiem, że wiąże się ze zwiększeniem udziału środków, o których mowa w art. 144 ust. 1.</a:t>
            </a:r>
          </a:p>
        </p:txBody>
      </p:sp>
      <p:sp>
        <p:nvSpPr>
          <p:cNvPr id="5" name="PoleTekstowe 4"/>
          <p:cNvSpPr txBox="1"/>
          <p:nvPr/>
        </p:nvSpPr>
        <p:spPr>
          <a:xfrm>
            <a:off x="1475656" y="3717032"/>
            <a:ext cx="6840760" cy="369332"/>
          </a:xfrm>
          <a:prstGeom prst="rect">
            <a:avLst/>
          </a:prstGeom>
          <a:noFill/>
        </p:spPr>
        <p:txBody>
          <a:bodyPr wrap="square" rtlCol="0">
            <a:spAutoFit/>
          </a:bodyPr>
          <a:lstStyle/>
          <a:p>
            <a:endParaRPr lang="pl-PL" dirty="0"/>
          </a:p>
        </p:txBody>
      </p:sp>
      <p:sp>
        <p:nvSpPr>
          <p:cNvPr id="9"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2111456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endParaRPr lang="pl-PL" dirty="0" smtClean="0">
              <a:latin typeface="Arial" panose="020B0604020202020204" pitchFamily="34" charset="0"/>
              <a:cs typeface="Arial" panose="020B0604020202020204" pitchFamily="34" charset="0"/>
            </a:endParaRPr>
          </a:p>
          <a:p>
            <a:pPr marL="0" indent="0">
              <a:buNone/>
            </a:pPr>
            <a:r>
              <a:rPr lang="pl-PL" b="1" dirty="0" smtClean="0">
                <a:solidFill>
                  <a:srgbClr val="FF0000"/>
                </a:solidFill>
                <a:latin typeface="Arial" panose="020B0604020202020204" pitchFamily="34" charset="0"/>
                <a:cs typeface="Arial" panose="020B0604020202020204" pitchFamily="34" charset="0"/>
              </a:rPr>
              <a:t>Pierwszeństwo restrukturyzacji</a:t>
            </a:r>
          </a:p>
          <a:p>
            <a:pPr marL="109728" indent="0" algn="just">
              <a:buNone/>
            </a:pPr>
            <a:endParaRPr lang="pl-PL" dirty="0">
              <a:latin typeface="Arial" panose="020B0604020202020204" pitchFamily="34" charset="0"/>
              <a:cs typeface="Arial" panose="020B0604020202020204" pitchFamily="34" charset="0"/>
            </a:endParaRPr>
          </a:p>
          <a:p>
            <a:pPr marL="0" indent="0" algn="just">
              <a:buNone/>
            </a:pPr>
            <a:r>
              <a:rPr lang="pl-PL" dirty="0" smtClean="0">
                <a:solidFill>
                  <a:srgbClr val="002060"/>
                </a:solidFill>
                <a:latin typeface="Arial" panose="020B0604020202020204" pitchFamily="34" charset="0"/>
                <a:cs typeface="Arial" panose="020B0604020202020204" pitchFamily="34" charset="0"/>
              </a:rPr>
              <a:t>Art</a:t>
            </a:r>
            <a:r>
              <a:rPr lang="pl-PL" dirty="0">
                <a:solidFill>
                  <a:srgbClr val="002060"/>
                </a:solidFill>
                <a:latin typeface="Arial" panose="020B0604020202020204" pitchFamily="34" charset="0"/>
                <a:cs typeface="Arial" panose="020B0604020202020204" pitchFamily="34" charset="0"/>
              </a:rPr>
              <a:t>. </a:t>
            </a:r>
            <a:r>
              <a:rPr lang="pl-PL" dirty="0" smtClean="0">
                <a:solidFill>
                  <a:srgbClr val="002060"/>
                </a:solidFill>
                <a:latin typeface="Arial" panose="020B0604020202020204" pitchFamily="34" charset="0"/>
                <a:cs typeface="Arial" panose="020B0604020202020204" pitchFamily="34" charset="0"/>
              </a:rPr>
              <a:t>9a</a:t>
            </a:r>
            <a:r>
              <a:rPr lang="pl-PL" dirty="0">
                <a:solidFill>
                  <a:srgbClr val="002060"/>
                </a:solidFill>
                <a:latin typeface="Arial" panose="020B0604020202020204" pitchFamily="34" charset="0"/>
                <a:cs typeface="Arial" panose="020B0604020202020204" pitchFamily="34" charset="0"/>
              </a:rPr>
              <a:t> </a:t>
            </a:r>
            <a:r>
              <a:rPr lang="pl-PL" dirty="0" err="1" smtClean="0">
                <a:solidFill>
                  <a:srgbClr val="002060"/>
                </a:solidFill>
                <a:latin typeface="Arial" panose="020B0604020202020204" pitchFamily="34" charset="0"/>
                <a:cs typeface="Arial" panose="020B0604020202020204" pitchFamily="34" charset="0"/>
              </a:rPr>
              <a:t>p.u</a:t>
            </a:r>
            <a:r>
              <a:rPr lang="pl-PL" dirty="0" smtClean="0">
                <a:solidFill>
                  <a:srgbClr val="002060"/>
                </a:solidFill>
                <a:latin typeface="Arial" panose="020B0604020202020204" pitchFamily="34" charset="0"/>
                <a:cs typeface="Arial" panose="020B0604020202020204" pitchFamily="34" charset="0"/>
              </a:rPr>
              <a:t>.</a:t>
            </a:r>
          </a:p>
          <a:p>
            <a:pPr marL="0" indent="0" algn="just">
              <a:buNone/>
            </a:pPr>
            <a:r>
              <a:rPr lang="pl-PL" dirty="0" smtClean="0">
                <a:solidFill>
                  <a:srgbClr val="002060"/>
                </a:solidFill>
                <a:latin typeface="Arial" panose="020B0604020202020204" pitchFamily="34" charset="0"/>
                <a:cs typeface="Arial" panose="020B0604020202020204" pitchFamily="34" charset="0"/>
              </a:rPr>
              <a:t>Nie </a:t>
            </a:r>
            <a:r>
              <a:rPr lang="pl-PL" dirty="0">
                <a:solidFill>
                  <a:srgbClr val="002060"/>
                </a:solidFill>
                <a:latin typeface="Arial" panose="020B0604020202020204" pitchFamily="34" charset="0"/>
                <a:cs typeface="Arial" panose="020B0604020202020204" pitchFamily="34" charset="0"/>
              </a:rPr>
              <a:t>można ogłosić upadłości przedsiębiorcy w okresie od otwarcia postępowania restrukturyzacyjnego do jego zakończenia lub prawomocnego umorzenia</a:t>
            </a:r>
            <a:r>
              <a:rPr lang="pl-PL" dirty="0" smtClean="0">
                <a:solidFill>
                  <a:srgbClr val="002060"/>
                </a:solidFill>
                <a:latin typeface="Arial" panose="020B0604020202020204" pitchFamily="34" charset="0"/>
                <a:cs typeface="Arial" panose="020B0604020202020204" pitchFamily="34" charset="0"/>
              </a:rPr>
              <a:t>.</a:t>
            </a:r>
          </a:p>
          <a:p>
            <a:pPr algn="just"/>
            <a:endParaRPr lang="pl-PL" dirty="0">
              <a:solidFill>
                <a:srgbClr val="002060"/>
              </a:solidFill>
              <a:latin typeface="Arial" panose="020B0604020202020204" pitchFamily="34" charset="0"/>
              <a:cs typeface="Arial" panose="020B0604020202020204" pitchFamily="34" charset="0"/>
            </a:endParaRPr>
          </a:p>
          <a:p>
            <a:pPr algn="just"/>
            <a:endParaRPr lang="pl-PL" dirty="0" smtClean="0">
              <a:solidFill>
                <a:srgbClr val="002060"/>
              </a:solidFill>
              <a:latin typeface="Arial" panose="020B0604020202020204" pitchFamily="34" charset="0"/>
              <a:cs typeface="Arial" panose="020B0604020202020204" pitchFamily="34" charset="0"/>
            </a:endParaRPr>
          </a:p>
          <a:p>
            <a:pPr algn="just"/>
            <a:endParaRPr lang="pl-PL" dirty="0">
              <a:solidFill>
                <a:srgbClr val="002060"/>
              </a:solidFill>
              <a:latin typeface="Arial" panose="020B0604020202020204" pitchFamily="34" charset="0"/>
              <a:cs typeface="Arial" panose="020B0604020202020204" pitchFamily="34" charset="0"/>
            </a:endParaRPr>
          </a:p>
          <a:p>
            <a:pPr marL="0" indent="0" algn="just">
              <a:buNone/>
            </a:pPr>
            <a:endParaRPr lang="pl-PL" dirty="0">
              <a:solidFill>
                <a:srgbClr val="00206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endParaRPr lang="pl-PL"/>
          </a:p>
        </p:txBody>
      </p:sp>
      <p:sp>
        <p:nvSpPr>
          <p:cNvPr id="5" name="Symbol zastępczy stopki 3"/>
          <p:cNvSpPr txBox="1">
            <a:spLocks/>
          </p:cNvSpPr>
          <p:nvPr/>
        </p:nvSpPr>
        <p:spPr bwMode="auto">
          <a:xfrm>
            <a:off x="67608" y="6111875"/>
            <a:ext cx="8715375"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pl-PL"/>
            </a:defPPr>
            <a:lvl1pPr algn="r" rtl="0" eaLnBrk="1" fontAlgn="base" latinLnBrk="0" hangingPunct="1">
              <a:spcBef>
                <a:spcPct val="0"/>
              </a:spcBef>
              <a:spcAft>
                <a:spcPct val="0"/>
              </a:spcAft>
              <a:defRPr kumimoji="0" sz="1400" kern="1200">
                <a:solidFill>
                  <a:schemeClr val="tx2"/>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pl-PL" sz="1200" smtClean="0"/>
              <a:t>Projekt jest współfinansowany ze środków Unii Europejskiej w ramach Europejskiego Funduszu Społecznego</a:t>
            </a:r>
            <a:endParaRPr lang="pl-PL" sz="1200" dirty="0" smtClean="0"/>
          </a:p>
        </p:txBody>
      </p:sp>
      <p:sp>
        <p:nvSpPr>
          <p:cNvPr id="6" name="Tytuł 5"/>
          <p:cNvSpPr>
            <a:spLocks noGrp="1"/>
          </p:cNvSpPr>
          <p:nvPr>
            <p:ph type="title"/>
          </p:nvPr>
        </p:nvSpPr>
        <p:spPr/>
        <p:txBody>
          <a:bodyPr/>
          <a:lstStyle/>
          <a:p>
            <a:endParaRPr lang="pl-PL"/>
          </a:p>
        </p:txBody>
      </p:sp>
      <p:pic>
        <p:nvPicPr>
          <p:cNvPr id="7" name="Symbol zastępczy zawartości 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12775" y="28303"/>
            <a:ext cx="8170208" cy="632101"/>
          </a:xfrm>
          <a:prstGeom prst="rect">
            <a:avLst/>
          </a:prstGeom>
          <a:noFill/>
          <a:ln w="9525">
            <a:noFill/>
            <a:miter lim="800000"/>
            <a:headEnd/>
            <a:tailEnd/>
          </a:ln>
        </p:spPr>
      </p:pic>
    </p:spTree>
    <p:extLst>
      <p:ext uri="{BB962C8B-B14F-4D97-AF65-F5344CB8AC3E}">
        <p14:creationId xmlns:p14="http://schemas.microsoft.com/office/powerpoint/2010/main" val="17702979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412776"/>
            <a:ext cx="6912768" cy="4750531"/>
          </a:xfrm>
          <a:prstGeom prst="rect">
            <a:avLst/>
          </a:prstGeom>
          <a:noFill/>
        </p:spPr>
        <p:txBody>
          <a:bodyPr wrap="square" rtlCol="0">
            <a:spAutoFit/>
          </a:bodyPr>
          <a:lstStyle/>
          <a:p>
            <a:pPr algn="just">
              <a:lnSpc>
                <a:spcPct val="120000"/>
              </a:lnSpc>
            </a:pPr>
            <a:r>
              <a:rPr lang="pl-PL" sz="2000" b="1" u="sng" dirty="0" smtClean="0">
                <a:latin typeface="Arial"/>
                <a:cs typeface="Arial"/>
              </a:rPr>
              <a:t>Pomoc publiczna na restrukturyzacje:</a:t>
            </a:r>
          </a:p>
          <a:p>
            <a:pPr algn="just">
              <a:lnSpc>
                <a:spcPct val="120000"/>
              </a:lnSpc>
            </a:pPr>
            <a:endParaRPr lang="pl-PL" sz="1400" dirty="0" smtClean="0">
              <a:latin typeface="Arial"/>
              <a:cs typeface="Arial"/>
            </a:endParaRPr>
          </a:p>
          <a:p>
            <a:pPr>
              <a:lnSpc>
                <a:spcPct val="120000"/>
              </a:lnSpc>
            </a:pPr>
            <a:r>
              <a:rPr lang="pl-PL" sz="1200" b="1" dirty="0">
                <a:latin typeface="Arial"/>
                <a:cs typeface="Arial"/>
              </a:rPr>
              <a:t>Art. </a:t>
            </a:r>
            <a:r>
              <a:rPr lang="pl-PL" sz="1200" b="1" dirty="0" smtClean="0">
                <a:latin typeface="Arial"/>
                <a:cs typeface="Arial"/>
              </a:rPr>
              <a:t>148 ust. 1 </a:t>
            </a:r>
            <a:r>
              <a:rPr lang="pl-PL" sz="1200" b="1" dirty="0" err="1" smtClean="0">
                <a:latin typeface="Arial"/>
                <a:cs typeface="Arial"/>
              </a:rPr>
              <a:t>PrRest</a:t>
            </a:r>
            <a:r>
              <a:rPr lang="pl-PL" sz="1200" dirty="0">
                <a:latin typeface="Arial"/>
                <a:cs typeface="Arial"/>
              </a:rPr>
              <a:t> </a:t>
            </a:r>
            <a:endParaRPr lang="pl-PL" sz="1200" dirty="0" smtClean="0">
              <a:latin typeface="Arial"/>
              <a:cs typeface="Arial"/>
            </a:endParaRPr>
          </a:p>
          <a:p>
            <a:pPr algn="just">
              <a:lnSpc>
                <a:spcPct val="120000"/>
              </a:lnSpc>
              <a:spcBef>
                <a:spcPts val="300"/>
              </a:spcBef>
            </a:pPr>
            <a:r>
              <a:rPr lang="pl-PL" sz="1200" dirty="0" smtClean="0">
                <a:latin typeface="Arial"/>
                <a:cs typeface="Arial"/>
              </a:rPr>
              <a:t>1</a:t>
            </a:r>
            <a:r>
              <a:rPr lang="pl-PL" sz="1200" dirty="0">
                <a:latin typeface="Arial"/>
                <a:cs typeface="Arial"/>
              </a:rPr>
              <a:t>. Pomoc publiczna na restrukturyzację </a:t>
            </a:r>
            <a:r>
              <a:rPr lang="pl-PL" sz="1200" b="1" u="sng" dirty="0">
                <a:latin typeface="Arial"/>
                <a:cs typeface="Arial"/>
              </a:rPr>
              <a:t>nie podlega notyfikacji Komisji Europejskiej, w przypadku gdy:</a:t>
            </a:r>
          </a:p>
          <a:p>
            <a:pPr algn="just">
              <a:lnSpc>
                <a:spcPct val="120000"/>
              </a:lnSpc>
              <a:spcBef>
                <a:spcPts val="300"/>
              </a:spcBef>
            </a:pPr>
            <a:r>
              <a:rPr lang="pl-PL" sz="1200" dirty="0">
                <a:latin typeface="Arial"/>
                <a:cs typeface="Arial"/>
              </a:rPr>
              <a:t>1)  </a:t>
            </a:r>
            <a:r>
              <a:rPr lang="pl-PL" sz="1200" b="1" u="sng" dirty="0" smtClean="0">
                <a:latin typeface="Arial"/>
                <a:cs typeface="Arial"/>
              </a:rPr>
              <a:t>jest </a:t>
            </a:r>
            <a:r>
              <a:rPr lang="pl-PL" sz="1200" b="1" u="sng" dirty="0">
                <a:latin typeface="Arial"/>
                <a:cs typeface="Arial"/>
              </a:rPr>
              <a:t>udzielana zgodnie z warunkami określonymi w art. 141-147;</a:t>
            </a:r>
          </a:p>
          <a:p>
            <a:pPr algn="just">
              <a:lnSpc>
                <a:spcPct val="120000"/>
              </a:lnSpc>
              <a:spcBef>
                <a:spcPts val="300"/>
              </a:spcBef>
            </a:pPr>
            <a:r>
              <a:rPr lang="pl-PL" sz="1200" dirty="0">
                <a:latin typeface="Arial"/>
                <a:cs typeface="Arial"/>
              </a:rPr>
              <a:t>2) </a:t>
            </a:r>
            <a:r>
              <a:rPr lang="pl-PL" sz="1200" b="1" u="sng" dirty="0" smtClean="0">
                <a:latin typeface="Arial"/>
                <a:cs typeface="Arial"/>
              </a:rPr>
              <a:t>przedsiębiorca </a:t>
            </a:r>
            <a:r>
              <a:rPr lang="pl-PL" sz="1200" b="1" u="sng" dirty="0">
                <a:latin typeface="Arial"/>
                <a:cs typeface="Arial"/>
              </a:rPr>
              <a:t>jest małym lub średnim przedsiębiorcą;</a:t>
            </a:r>
          </a:p>
          <a:p>
            <a:pPr algn="just">
              <a:lnSpc>
                <a:spcPct val="120000"/>
              </a:lnSpc>
              <a:spcBef>
                <a:spcPts val="300"/>
              </a:spcBef>
            </a:pPr>
            <a:r>
              <a:rPr lang="pl-PL" sz="1200" dirty="0">
                <a:latin typeface="Arial"/>
                <a:cs typeface="Arial"/>
              </a:rPr>
              <a:t>3) </a:t>
            </a:r>
            <a:r>
              <a:rPr lang="pl-PL" sz="1200" b="1" u="sng" dirty="0" smtClean="0">
                <a:latin typeface="Arial"/>
                <a:cs typeface="Arial"/>
              </a:rPr>
              <a:t>całkowita </a:t>
            </a:r>
            <a:r>
              <a:rPr lang="pl-PL" sz="1200" b="1" u="sng" dirty="0">
                <a:latin typeface="Arial"/>
                <a:cs typeface="Arial"/>
              </a:rPr>
              <a:t>wielkość udzielonej i wnioskowanej pomocy publicznej na restrukturyzację wraz z pomocą publiczną na ratowanie lub tymczasową pomocą publiczną na restrukturyzację, udzieloną w ramach tego samego procesu restrukturyzacji, nie przekracza równowartości 10 000 000 euro według średniego kursu walut obcych w Narodowym Banku Polskim z dnia złożenia planu restrukturyzacyjnego.</a:t>
            </a:r>
          </a:p>
          <a:p>
            <a:pPr algn="just">
              <a:lnSpc>
                <a:spcPct val="120000"/>
              </a:lnSpc>
              <a:spcBef>
                <a:spcPts val="300"/>
              </a:spcBef>
            </a:pPr>
            <a:endParaRPr lang="pl-PL" sz="1200" dirty="0">
              <a:latin typeface="Arial"/>
              <a:cs typeface="Arial"/>
            </a:endParaRPr>
          </a:p>
          <a:p>
            <a:pPr algn="just">
              <a:lnSpc>
                <a:spcPct val="120000"/>
              </a:lnSpc>
              <a:spcBef>
                <a:spcPts val="300"/>
              </a:spcBef>
            </a:pPr>
            <a:r>
              <a:rPr lang="pl-PL" sz="1200" b="1" dirty="0">
                <a:latin typeface="Arial"/>
                <a:cs typeface="Arial"/>
              </a:rPr>
              <a:t>Art. </a:t>
            </a:r>
            <a:r>
              <a:rPr lang="pl-PL" sz="1200" b="1" dirty="0" smtClean="0">
                <a:latin typeface="Arial"/>
                <a:cs typeface="Arial"/>
              </a:rPr>
              <a:t>149</a:t>
            </a:r>
            <a:r>
              <a:rPr lang="pl-PL" sz="1200" b="1" dirty="0">
                <a:latin typeface="Arial"/>
                <a:cs typeface="Arial"/>
              </a:rPr>
              <a:t> </a:t>
            </a:r>
            <a:r>
              <a:rPr lang="pl-PL" sz="1200" b="1" dirty="0" err="1" smtClean="0">
                <a:latin typeface="Arial"/>
                <a:cs typeface="Arial"/>
              </a:rPr>
              <a:t>PrRest</a:t>
            </a:r>
            <a:endParaRPr lang="pl-PL" sz="1200" b="1" dirty="0" smtClean="0">
              <a:latin typeface="Arial"/>
              <a:cs typeface="Arial"/>
            </a:endParaRPr>
          </a:p>
          <a:p>
            <a:pPr algn="just">
              <a:lnSpc>
                <a:spcPct val="120000"/>
              </a:lnSpc>
              <a:spcBef>
                <a:spcPts val="300"/>
              </a:spcBef>
            </a:pPr>
            <a:r>
              <a:rPr lang="pl-PL" sz="1200" dirty="0" smtClean="0">
                <a:latin typeface="Arial"/>
                <a:cs typeface="Arial"/>
              </a:rPr>
              <a:t>Pomoc </a:t>
            </a:r>
            <a:r>
              <a:rPr lang="pl-PL" sz="1200" dirty="0">
                <a:latin typeface="Arial"/>
                <a:cs typeface="Arial"/>
              </a:rPr>
              <a:t>publiczna na restrukturyzację, która nie podlega notyfikacji Komisji Europejskiej, może zostać udzielona w okresie wskazanym w decyzji Komisji Europejskiej wydanej na podstawie art. 4 ust. 3 albo art. 7 ust. 3 lub 4 rozporządzenia Rady (WE) nr 659/1999 z dnia 22 marca 1999 r. ustanawiającego szczegółowe zasady stosowania art. 108 Traktatu o Funkcjonowaniu Unii Europejskiej (Dz. Urz. UE L 83 z 27.03.1999, str. 1, z </a:t>
            </a:r>
            <a:r>
              <a:rPr lang="pl-PL" sz="1200" dirty="0" err="1">
                <a:latin typeface="Arial"/>
                <a:cs typeface="Arial"/>
              </a:rPr>
              <a:t>późn</a:t>
            </a:r>
            <a:r>
              <a:rPr lang="pl-PL" sz="1200" dirty="0">
                <a:latin typeface="Arial"/>
                <a:cs typeface="Arial"/>
              </a:rPr>
              <a:t>. zm.).</a:t>
            </a:r>
          </a:p>
        </p:txBody>
      </p:sp>
      <p:sp>
        <p:nvSpPr>
          <p:cNvPr id="5" name="PoleTekstowe 4"/>
          <p:cNvSpPr txBox="1"/>
          <p:nvPr/>
        </p:nvSpPr>
        <p:spPr>
          <a:xfrm>
            <a:off x="1475656" y="3717032"/>
            <a:ext cx="6840760" cy="369332"/>
          </a:xfrm>
          <a:prstGeom prst="rect">
            <a:avLst/>
          </a:prstGeom>
          <a:noFill/>
        </p:spPr>
        <p:txBody>
          <a:bodyPr wrap="square" rtlCol="0">
            <a:spAutoFit/>
          </a:bodyPr>
          <a:lstStyle/>
          <a:p>
            <a:endParaRPr lang="pl-PL" dirty="0"/>
          </a:p>
        </p:txBody>
      </p:sp>
      <p:sp>
        <p:nvSpPr>
          <p:cNvPr id="9"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4415924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412776"/>
            <a:ext cx="6912768" cy="4789002"/>
          </a:xfrm>
          <a:prstGeom prst="rect">
            <a:avLst/>
          </a:prstGeom>
          <a:noFill/>
        </p:spPr>
        <p:txBody>
          <a:bodyPr wrap="square" rtlCol="0">
            <a:spAutoFit/>
          </a:bodyPr>
          <a:lstStyle/>
          <a:p>
            <a:pPr algn="just">
              <a:lnSpc>
                <a:spcPct val="120000"/>
              </a:lnSpc>
            </a:pPr>
            <a:r>
              <a:rPr lang="pl-PL" sz="2800" b="1" u="sng" dirty="0" smtClean="0">
                <a:latin typeface="Arial"/>
                <a:cs typeface="Arial"/>
              </a:rPr>
              <a:t>Uwaga:</a:t>
            </a:r>
          </a:p>
          <a:p>
            <a:pPr algn="just">
              <a:lnSpc>
                <a:spcPct val="120000"/>
              </a:lnSpc>
            </a:pPr>
            <a:r>
              <a:rPr lang="pl-PL" sz="2000" b="1" u="sng" dirty="0" smtClean="0">
                <a:latin typeface="Arial"/>
                <a:cs typeface="Arial"/>
              </a:rPr>
              <a:t>Do póki nie uzyskamy decyzji Komisji Europejskiej </a:t>
            </a:r>
            <a:r>
              <a:rPr lang="pl-PL" sz="2000" dirty="0">
                <a:latin typeface="Arial"/>
                <a:cs typeface="Arial"/>
              </a:rPr>
              <a:t>wydanej na podstawie art. 4 ust. 3 albo art. 7 ust. 3 lub 4 rozporządzenia Rady (WE) nr 659/1999 z dnia 22 marca 1999 r. ustanawiającego szczegółowe zasady stosowania art. 108 Traktatu o Funkcjonowaniu Unii Europejskiej (Dz. Urz. UE L 83 z 27.03.1999, str. 1, z </a:t>
            </a:r>
            <a:r>
              <a:rPr lang="pl-PL" sz="2000" dirty="0" err="1">
                <a:latin typeface="Arial"/>
                <a:cs typeface="Arial"/>
              </a:rPr>
              <a:t>późn</a:t>
            </a:r>
            <a:r>
              <a:rPr lang="pl-PL" sz="2000" dirty="0">
                <a:latin typeface="Arial"/>
                <a:cs typeface="Arial"/>
              </a:rPr>
              <a:t>. zm.</a:t>
            </a:r>
            <a:r>
              <a:rPr lang="pl-PL" sz="2000" dirty="0" smtClean="0">
                <a:latin typeface="Arial"/>
                <a:cs typeface="Arial"/>
              </a:rPr>
              <a:t>)</a:t>
            </a:r>
            <a:r>
              <a:rPr lang="pl-PL" sz="2000" dirty="0">
                <a:latin typeface="Arial"/>
                <a:cs typeface="Arial"/>
              </a:rPr>
              <a:t> </a:t>
            </a:r>
            <a:r>
              <a:rPr lang="pl-PL" sz="2000" b="1" u="sng" dirty="0" smtClean="0">
                <a:latin typeface="Arial"/>
                <a:cs typeface="Arial"/>
              </a:rPr>
              <a:t>art. 148 </a:t>
            </a:r>
            <a:r>
              <a:rPr lang="pl-PL" sz="2000" b="1" u="sng" dirty="0" err="1" smtClean="0">
                <a:latin typeface="Arial"/>
                <a:cs typeface="Arial"/>
              </a:rPr>
              <a:t>PrRest</a:t>
            </a:r>
            <a:r>
              <a:rPr lang="pl-PL" sz="2000" b="1" u="sng" dirty="0" smtClean="0">
                <a:latin typeface="Arial"/>
                <a:cs typeface="Arial"/>
              </a:rPr>
              <a:t> nie ma zastosowania!</a:t>
            </a:r>
          </a:p>
          <a:p>
            <a:pPr algn="just">
              <a:lnSpc>
                <a:spcPct val="120000"/>
              </a:lnSpc>
            </a:pPr>
            <a:endParaRPr lang="pl-PL" sz="1400" dirty="0" smtClean="0">
              <a:latin typeface="Arial"/>
              <a:cs typeface="Arial"/>
            </a:endParaRPr>
          </a:p>
          <a:p>
            <a:pPr algn="just">
              <a:lnSpc>
                <a:spcPct val="120000"/>
              </a:lnSpc>
            </a:pPr>
            <a:r>
              <a:rPr lang="pl-PL" sz="1400" b="1" dirty="0" smtClean="0">
                <a:latin typeface="Arial"/>
                <a:cs typeface="Arial"/>
              </a:rPr>
              <a:t>Informacje o statusie wniosku:</a:t>
            </a:r>
          </a:p>
          <a:p>
            <a:r>
              <a:rPr lang="pl-PL" sz="1400" dirty="0">
                <a:latin typeface="Arial"/>
                <a:cs typeface="Arial"/>
              </a:rPr>
              <a:t> </a:t>
            </a:r>
          </a:p>
          <a:p>
            <a:r>
              <a:rPr lang="pl-PL" sz="1400" dirty="0" smtClean="0">
                <a:latin typeface="Arial"/>
                <a:cs typeface="Arial"/>
              </a:rPr>
              <a:t>Tytuł</a:t>
            </a:r>
            <a:r>
              <a:rPr lang="pl-PL" sz="1400" dirty="0">
                <a:latin typeface="Arial"/>
                <a:cs typeface="Arial"/>
              </a:rPr>
              <a:t>: </a:t>
            </a:r>
            <a:r>
              <a:rPr lang="pl-PL" sz="1400" b="1" dirty="0">
                <a:latin typeface="Arial"/>
                <a:cs typeface="Arial"/>
              </a:rPr>
              <a:t>Program pomocowy przewidujący udzielanie pomocy w celu ratowania i restrukturyzacji małych i średnich </a:t>
            </a:r>
            <a:r>
              <a:rPr lang="pl-PL" sz="1400" b="1" dirty="0" smtClean="0">
                <a:latin typeface="Arial"/>
                <a:cs typeface="Arial"/>
              </a:rPr>
              <a:t>przedsiębiorców</a:t>
            </a:r>
          </a:p>
          <a:p>
            <a:r>
              <a:rPr lang="pl-PL" sz="1400" dirty="0" smtClean="0">
                <a:latin typeface="Arial"/>
                <a:cs typeface="Arial"/>
              </a:rPr>
              <a:t>Numer </a:t>
            </a:r>
            <a:r>
              <a:rPr lang="pl-PL" sz="1400" dirty="0">
                <a:latin typeface="Arial"/>
                <a:cs typeface="Arial"/>
              </a:rPr>
              <a:t>sprawy Komisji: </a:t>
            </a:r>
            <a:r>
              <a:rPr lang="pl-PL" sz="1400" b="1" dirty="0">
                <a:latin typeface="Arial"/>
                <a:cs typeface="Arial"/>
              </a:rPr>
              <a:t>SA.43594</a:t>
            </a:r>
            <a:r>
              <a:rPr lang="pl-PL" sz="1400" dirty="0">
                <a:latin typeface="Arial"/>
                <a:cs typeface="Arial"/>
              </a:rPr>
              <a:t> </a:t>
            </a:r>
            <a:endParaRPr lang="pl-PL" sz="1400" dirty="0" smtClean="0">
              <a:latin typeface="Arial"/>
              <a:cs typeface="Arial"/>
            </a:endParaRPr>
          </a:p>
          <a:p>
            <a:r>
              <a:rPr lang="pl-PL" sz="1400" dirty="0" smtClean="0">
                <a:latin typeface="Arial"/>
                <a:cs typeface="Arial"/>
              </a:rPr>
              <a:t>Koordynuje: </a:t>
            </a:r>
            <a:r>
              <a:rPr lang="pl-PL" sz="1400" b="1" dirty="0" err="1" smtClean="0">
                <a:latin typeface="Arial"/>
                <a:cs typeface="Arial"/>
              </a:rPr>
              <a:t>UOKiK</a:t>
            </a:r>
            <a:endParaRPr lang="pl-PL" sz="1400" b="1" dirty="0" smtClean="0">
              <a:latin typeface="Arial"/>
              <a:cs typeface="Arial"/>
            </a:endParaRPr>
          </a:p>
        </p:txBody>
      </p:sp>
      <p:sp>
        <p:nvSpPr>
          <p:cNvPr id="5" name="PoleTekstowe 4"/>
          <p:cNvSpPr txBox="1"/>
          <p:nvPr/>
        </p:nvSpPr>
        <p:spPr>
          <a:xfrm>
            <a:off x="1475656" y="3717032"/>
            <a:ext cx="6840760" cy="369332"/>
          </a:xfrm>
          <a:prstGeom prst="rect">
            <a:avLst/>
          </a:prstGeom>
          <a:noFill/>
        </p:spPr>
        <p:txBody>
          <a:bodyPr wrap="square" rtlCol="0">
            <a:spAutoFit/>
          </a:bodyPr>
          <a:lstStyle/>
          <a:p>
            <a:endParaRPr lang="pl-PL" dirty="0"/>
          </a:p>
        </p:txBody>
      </p:sp>
      <p:sp>
        <p:nvSpPr>
          <p:cNvPr id="9"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958991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412776"/>
            <a:ext cx="6912768" cy="3625608"/>
          </a:xfrm>
          <a:prstGeom prst="rect">
            <a:avLst/>
          </a:prstGeom>
          <a:noFill/>
        </p:spPr>
        <p:txBody>
          <a:bodyPr wrap="square" rtlCol="0">
            <a:spAutoFit/>
          </a:bodyPr>
          <a:lstStyle/>
          <a:p>
            <a:pPr algn="just">
              <a:lnSpc>
                <a:spcPct val="120000"/>
              </a:lnSpc>
            </a:pPr>
            <a:r>
              <a:rPr lang="pl-PL" sz="2400" b="1" dirty="0" smtClean="0">
                <a:latin typeface="Arial"/>
                <a:cs typeface="Arial"/>
              </a:rPr>
              <a:t>Informacje o statusie wniosku:</a:t>
            </a:r>
          </a:p>
          <a:p>
            <a:pPr algn="just">
              <a:lnSpc>
                <a:spcPct val="120000"/>
              </a:lnSpc>
            </a:pPr>
            <a:r>
              <a:rPr lang="pl-PL" sz="2400" dirty="0">
                <a:latin typeface="Arial"/>
                <a:cs typeface="Arial"/>
              </a:rPr>
              <a:t> </a:t>
            </a:r>
          </a:p>
          <a:p>
            <a:pPr algn="just">
              <a:lnSpc>
                <a:spcPct val="120000"/>
              </a:lnSpc>
            </a:pPr>
            <a:r>
              <a:rPr lang="pl-PL" sz="2400" dirty="0" smtClean="0">
                <a:latin typeface="Arial"/>
                <a:cs typeface="Arial"/>
              </a:rPr>
              <a:t>Tytuł</a:t>
            </a:r>
            <a:r>
              <a:rPr lang="pl-PL" sz="2400" dirty="0">
                <a:latin typeface="Arial"/>
                <a:cs typeface="Arial"/>
              </a:rPr>
              <a:t>: </a:t>
            </a:r>
            <a:r>
              <a:rPr lang="pl-PL" sz="2400" b="1" dirty="0">
                <a:latin typeface="Arial"/>
                <a:cs typeface="Arial"/>
              </a:rPr>
              <a:t>Program pomocowy przewidujący udzielanie pomocy w celu ratowania i restrukturyzacji małych i średnich </a:t>
            </a:r>
            <a:r>
              <a:rPr lang="pl-PL" sz="2400" b="1" dirty="0" smtClean="0">
                <a:latin typeface="Arial"/>
                <a:cs typeface="Arial"/>
              </a:rPr>
              <a:t>przedsiębiorców</a:t>
            </a:r>
          </a:p>
          <a:p>
            <a:pPr algn="just">
              <a:lnSpc>
                <a:spcPct val="120000"/>
              </a:lnSpc>
            </a:pPr>
            <a:r>
              <a:rPr lang="pl-PL" sz="2400" dirty="0" smtClean="0">
                <a:latin typeface="Arial"/>
                <a:cs typeface="Arial"/>
              </a:rPr>
              <a:t>Numer </a:t>
            </a:r>
            <a:r>
              <a:rPr lang="pl-PL" sz="2400" dirty="0">
                <a:latin typeface="Arial"/>
                <a:cs typeface="Arial"/>
              </a:rPr>
              <a:t>sprawy Komisji: </a:t>
            </a:r>
            <a:r>
              <a:rPr lang="pl-PL" sz="2400" b="1" dirty="0">
                <a:latin typeface="Arial"/>
                <a:cs typeface="Arial"/>
              </a:rPr>
              <a:t>SA.43594</a:t>
            </a:r>
            <a:r>
              <a:rPr lang="pl-PL" sz="2400" dirty="0">
                <a:latin typeface="Arial"/>
                <a:cs typeface="Arial"/>
              </a:rPr>
              <a:t> </a:t>
            </a:r>
            <a:endParaRPr lang="pl-PL" sz="2400" dirty="0" smtClean="0">
              <a:latin typeface="Arial"/>
              <a:cs typeface="Arial"/>
            </a:endParaRPr>
          </a:p>
          <a:p>
            <a:pPr algn="just">
              <a:lnSpc>
                <a:spcPct val="120000"/>
              </a:lnSpc>
            </a:pPr>
            <a:r>
              <a:rPr lang="pl-PL" sz="2400" dirty="0" smtClean="0">
                <a:latin typeface="Arial"/>
                <a:cs typeface="Arial"/>
              </a:rPr>
              <a:t>Koordynuje: </a:t>
            </a:r>
            <a:r>
              <a:rPr lang="pl-PL" sz="2400" b="1" dirty="0" err="1" smtClean="0">
                <a:latin typeface="Arial"/>
                <a:cs typeface="Arial"/>
              </a:rPr>
              <a:t>UOKiK</a:t>
            </a:r>
            <a:endParaRPr lang="pl-PL" sz="2400" b="1" dirty="0" smtClean="0">
              <a:latin typeface="Arial"/>
              <a:cs typeface="Arial"/>
            </a:endParaRPr>
          </a:p>
        </p:txBody>
      </p:sp>
      <p:sp>
        <p:nvSpPr>
          <p:cNvPr id="5" name="PoleTekstowe 4"/>
          <p:cNvSpPr txBox="1"/>
          <p:nvPr/>
        </p:nvSpPr>
        <p:spPr>
          <a:xfrm>
            <a:off x="1475656" y="3717032"/>
            <a:ext cx="6840760" cy="369332"/>
          </a:xfrm>
          <a:prstGeom prst="rect">
            <a:avLst/>
          </a:prstGeom>
          <a:noFill/>
        </p:spPr>
        <p:txBody>
          <a:bodyPr wrap="square" rtlCol="0">
            <a:spAutoFit/>
          </a:bodyPr>
          <a:lstStyle/>
          <a:p>
            <a:endParaRPr lang="pl-PL" dirty="0"/>
          </a:p>
        </p:txBody>
      </p:sp>
      <p:sp>
        <p:nvSpPr>
          <p:cNvPr id="9"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17810316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628256" y="6356350"/>
            <a:ext cx="2895600" cy="365125"/>
          </a:xfrm>
        </p:spPr>
        <p:txBody>
          <a:bodyPr/>
          <a:lstStyle/>
          <a:p>
            <a:endParaRPr lang="pl-PL" sz="1400"/>
          </a:p>
        </p:txBody>
      </p:sp>
      <p:sp>
        <p:nvSpPr>
          <p:cNvPr id="5" name="Prostokąt 4"/>
          <p:cNvSpPr/>
          <p:nvPr/>
        </p:nvSpPr>
        <p:spPr>
          <a:xfrm>
            <a:off x="3995936" y="1052736"/>
            <a:ext cx="2808312" cy="43204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400" dirty="0" smtClean="0"/>
              <a:t>Plan restrukturyzacyjny</a:t>
            </a:r>
            <a:endParaRPr lang="pl-PL" sz="1400" dirty="0"/>
          </a:p>
        </p:txBody>
      </p:sp>
      <p:sp>
        <p:nvSpPr>
          <p:cNvPr id="9" name="Prostokąt 8"/>
          <p:cNvSpPr/>
          <p:nvPr/>
        </p:nvSpPr>
        <p:spPr>
          <a:xfrm>
            <a:off x="3995936" y="1556792"/>
            <a:ext cx="2808312" cy="43204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200" b="1" dirty="0" smtClean="0"/>
              <a:t>Czy jest udzielana pomoc ze środków publicznych (tzw. wsparcie)?</a:t>
            </a:r>
            <a:endParaRPr lang="pl-PL" sz="1200" b="1" dirty="0"/>
          </a:p>
        </p:txBody>
      </p:sp>
      <p:sp>
        <p:nvSpPr>
          <p:cNvPr id="10" name="Prostokąt 9"/>
          <p:cNvSpPr/>
          <p:nvPr/>
        </p:nvSpPr>
        <p:spPr>
          <a:xfrm>
            <a:off x="6156176" y="2060848"/>
            <a:ext cx="2808312" cy="43204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pl-PL" sz="1400" dirty="0" smtClean="0"/>
              <a:t>TAK</a:t>
            </a:r>
            <a:endParaRPr lang="pl-PL" sz="1400" dirty="0"/>
          </a:p>
        </p:txBody>
      </p:sp>
      <p:sp>
        <p:nvSpPr>
          <p:cNvPr id="11" name="Prostokąt 10"/>
          <p:cNvSpPr/>
          <p:nvPr/>
        </p:nvSpPr>
        <p:spPr>
          <a:xfrm>
            <a:off x="2123728" y="2060848"/>
            <a:ext cx="2808312" cy="432048"/>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pl-PL" sz="1400" dirty="0" smtClean="0"/>
              <a:t>NIE</a:t>
            </a:r>
            <a:endParaRPr lang="pl-PL" sz="1400" dirty="0"/>
          </a:p>
        </p:txBody>
      </p:sp>
      <p:sp>
        <p:nvSpPr>
          <p:cNvPr id="12" name="Prostokąt 11"/>
          <p:cNvSpPr/>
          <p:nvPr/>
        </p:nvSpPr>
        <p:spPr>
          <a:xfrm>
            <a:off x="3995936" y="2564904"/>
            <a:ext cx="2808312" cy="43204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300" dirty="0" smtClean="0"/>
              <a:t>Czy pomoc ta spełnia test prywatnego inwestora lub wierzyciela?</a:t>
            </a:r>
            <a:endParaRPr lang="pl-PL" sz="1300" dirty="0"/>
          </a:p>
        </p:txBody>
      </p:sp>
      <p:sp>
        <p:nvSpPr>
          <p:cNvPr id="13" name="Prostokąt 12"/>
          <p:cNvSpPr/>
          <p:nvPr/>
        </p:nvSpPr>
        <p:spPr>
          <a:xfrm>
            <a:off x="2123728" y="3068960"/>
            <a:ext cx="2808312" cy="57606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pl-PL" sz="1400" dirty="0" smtClean="0"/>
              <a:t>TAK</a:t>
            </a:r>
            <a:endParaRPr lang="pl-PL" sz="1400" dirty="0"/>
          </a:p>
        </p:txBody>
      </p:sp>
      <p:sp>
        <p:nvSpPr>
          <p:cNvPr id="14" name="Prostokąt 13"/>
          <p:cNvSpPr/>
          <p:nvPr/>
        </p:nvSpPr>
        <p:spPr>
          <a:xfrm>
            <a:off x="6156176" y="3140968"/>
            <a:ext cx="2808312" cy="43204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pl-PL" sz="1400" dirty="0" smtClean="0"/>
              <a:t>NIE – jest to pomoc publiczna</a:t>
            </a:r>
            <a:endParaRPr lang="pl-PL" sz="1400" dirty="0"/>
          </a:p>
        </p:txBody>
      </p:sp>
      <p:sp>
        <p:nvSpPr>
          <p:cNvPr id="15" name="Prostokąt 14"/>
          <p:cNvSpPr/>
          <p:nvPr/>
        </p:nvSpPr>
        <p:spPr>
          <a:xfrm>
            <a:off x="3995936" y="3717032"/>
            <a:ext cx="2808312"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400" dirty="0" smtClean="0"/>
              <a:t>Czy pomoc ta mieści się w progu </a:t>
            </a:r>
            <a:r>
              <a:rPr lang="pl-PL" sz="1400" i="1" dirty="0" smtClean="0"/>
              <a:t>de </a:t>
            </a:r>
            <a:r>
              <a:rPr lang="pl-PL" sz="1400" i="1" dirty="0" err="1" smtClean="0"/>
              <a:t>minimis</a:t>
            </a:r>
            <a:r>
              <a:rPr lang="pl-PL" sz="1400" dirty="0" smtClean="0"/>
              <a:t>?</a:t>
            </a:r>
            <a:endParaRPr lang="pl-PL" sz="1400" dirty="0"/>
          </a:p>
        </p:txBody>
      </p:sp>
      <p:sp>
        <p:nvSpPr>
          <p:cNvPr id="16" name="Prostokąt 15"/>
          <p:cNvSpPr/>
          <p:nvPr/>
        </p:nvSpPr>
        <p:spPr>
          <a:xfrm>
            <a:off x="2123728" y="4293096"/>
            <a:ext cx="2808312" cy="50405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pl-PL" sz="1400" dirty="0" smtClean="0"/>
              <a:t>TAK</a:t>
            </a:r>
            <a:endParaRPr lang="pl-PL" sz="1400" dirty="0"/>
          </a:p>
        </p:txBody>
      </p:sp>
      <p:sp>
        <p:nvSpPr>
          <p:cNvPr id="17" name="Prostokąt 16"/>
          <p:cNvSpPr/>
          <p:nvPr/>
        </p:nvSpPr>
        <p:spPr>
          <a:xfrm>
            <a:off x="6156176" y="4293096"/>
            <a:ext cx="2808312"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pl-PL" sz="1400" dirty="0" smtClean="0"/>
              <a:t>NIE</a:t>
            </a:r>
            <a:endParaRPr lang="pl-PL" sz="1400" dirty="0"/>
          </a:p>
        </p:txBody>
      </p:sp>
      <p:sp>
        <p:nvSpPr>
          <p:cNvPr id="22" name="Prostokąt 21"/>
          <p:cNvSpPr/>
          <p:nvPr/>
        </p:nvSpPr>
        <p:spPr>
          <a:xfrm>
            <a:off x="3995936" y="4869160"/>
            <a:ext cx="2808312"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400" dirty="0" smtClean="0"/>
              <a:t>Czy pomoc ta spełnia kryteria art. 142-148 </a:t>
            </a:r>
            <a:r>
              <a:rPr lang="pl-PL" sz="1400" dirty="0" err="1" smtClean="0"/>
              <a:t>PrRest</a:t>
            </a:r>
            <a:r>
              <a:rPr lang="pl-PL" sz="1400" dirty="0" smtClean="0"/>
              <a:t>?</a:t>
            </a:r>
            <a:endParaRPr lang="pl-PL" sz="1400" dirty="0"/>
          </a:p>
        </p:txBody>
      </p:sp>
      <p:sp>
        <p:nvSpPr>
          <p:cNvPr id="23" name="Prostokąt 22"/>
          <p:cNvSpPr/>
          <p:nvPr/>
        </p:nvSpPr>
        <p:spPr>
          <a:xfrm>
            <a:off x="2123728" y="5445224"/>
            <a:ext cx="2808312" cy="50405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pl-PL" sz="1400" dirty="0" smtClean="0"/>
              <a:t>TAK</a:t>
            </a:r>
            <a:endParaRPr lang="pl-PL" sz="1400" dirty="0"/>
          </a:p>
        </p:txBody>
      </p:sp>
      <p:sp>
        <p:nvSpPr>
          <p:cNvPr id="24" name="Prostokąt 23"/>
          <p:cNvSpPr/>
          <p:nvPr/>
        </p:nvSpPr>
        <p:spPr>
          <a:xfrm>
            <a:off x="6156176" y="5445224"/>
            <a:ext cx="2808312"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pl-PL" sz="1400" dirty="0" smtClean="0"/>
              <a:t>NIE</a:t>
            </a:r>
            <a:endParaRPr lang="pl-PL" sz="1400" dirty="0"/>
          </a:p>
        </p:txBody>
      </p:sp>
      <p:sp>
        <p:nvSpPr>
          <p:cNvPr id="25" name="Prostokąt 24"/>
          <p:cNvSpPr/>
          <p:nvPr/>
        </p:nvSpPr>
        <p:spPr>
          <a:xfrm>
            <a:off x="6156176" y="6021288"/>
            <a:ext cx="2808312" cy="50405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pl-PL" sz="1400" dirty="0" smtClean="0"/>
              <a:t>Notyfikacja</a:t>
            </a:r>
            <a:endParaRPr lang="pl-PL" sz="1400" dirty="0"/>
          </a:p>
        </p:txBody>
      </p:sp>
      <p:sp>
        <p:nvSpPr>
          <p:cNvPr id="7" name="Strzałka w górę i w dół 6"/>
          <p:cNvSpPr/>
          <p:nvPr/>
        </p:nvSpPr>
        <p:spPr>
          <a:xfrm>
            <a:off x="1619672" y="1052736"/>
            <a:ext cx="504056" cy="3744416"/>
          </a:xfrm>
          <a:prstGeom prst="up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pl-PL"/>
          </a:p>
        </p:txBody>
      </p:sp>
      <p:sp>
        <p:nvSpPr>
          <p:cNvPr id="26" name="Strzałka w górę i w dół 25"/>
          <p:cNvSpPr/>
          <p:nvPr/>
        </p:nvSpPr>
        <p:spPr>
          <a:xfrm>
            <a:off x="1619672" y="4869160"/>
            <a:ext cx="504056" cy="1656184"/>
          </a:xfrm>
          <a:prstGeom prst="up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pl-PL"/>
          </a:p>
        </p:txBody>
      </p:sp>
      <p:sp>
        <p:nvSpPr>
          <p:cNvPr id="21" name="Tytuł 3"/>
          <p:cNvSpPr txBox="1">
            <a:spLocks/>
          </p:cNvSpPr>
          <p:nvPr/>
        </p:nvSpPr>
        <p:spPr>
          <a:xfrm>
            <a:off x="1403648" y="-243408"/>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smtClean="0">
                <a:latin typeface="Arial"/>
                <a:cs typeface="Arial"/>
              </a:rPr>
              <a:t>Pomoc </a:t>
            </a:r>
            <a:r>
              <a:rPr lang="pl-PL" sz="2400" b="1" dirty="0">
                <a:latin typeface="Arial"/>
                <a:cs typeface="Arial"/>
              </a:rPr>
              <a:t>publiczna w </a:t>
            </a:r>
            <a:r>
              <a:rPr lang="pl-PL" sz="2400" b="1" dirty="0" smtClean="0">
                <a:latin typeface="Arial"/>
                <a:cs typeface="Arial"/>
              </a:rPr>
              <a:t>postępowaniach </a:t>
            </a:r>
            <a:r>
              <a:rPr lang="pl-PL" sz="2400" b="1" dirty="0">
                <a:latin typeface="Arial"/>
                <a:cs typeface="Arial"/>
              </a:rPr>
              <a:t>restrukturyzacyjnych </a:t>
            </a:r>
            <a:endParaRPr lang="pl-PL" sz="2400" b="1" dirty="0" smtClean="0">
              <a:latin typeface="Arial"/>
              <a:cs typeface="Arial"/>
            </a:endParaRPr>
          </a:p>
        </p:txBody>
      </p:sp>
    </p:spTree>
    <p:extLst>
      <p:ext uri="{BB962C8B-B14F-4D97-AF65-F5344CB8AC3E}">
        <p14:creationId xmlns:p14="http://schemas.microsoft.com/office/powerpoint/2010/main" val="39299792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pl-PL"/>
          </a:p>
        </p:txBody>
      </p:sp>
      <p:sp>
        <p:nvSpPr>
          <p:cNvPr id="2" name="PoleTekstowe 1"/>
          <p:cNvSpPr txBox="1"/>
          <p:nvPr/>
        </p:nvSpPr>
        <p:spPr>
          <a:xfrm>
            <a:off x="1403648" y="1988840"/>
            <a:ext cx="6912768" cy="1412694"/>
          </a:xfrm>
          <a:prstGeom prst="rect">
            <a:avLst/>
          </a:prstGeom>
          <a:noFill/>
        </p:spPr>
        <p:txBody>
          <a:bodyPr wrap="square" rtlCol="0">
            <a:spAutoFit/>
          </a:bodyPr>
          <a:lstStyle/>
          <a:p>
            <a:pPr algn="just">
              <a:lnSpc>
                <a:spcPct val="120000"/>
              </a:lnSpc>
            </a:pPr>
            <a:r>
              <a:rPr lang="pl-PL" b="1" dirty="0" smtClean="0">
                <a:latin typeface="Arial"/>
                <a:cs typeface="Arial"/>
              </a:rPr>
              <a:t>Środki finansowe na pomoc publiczną nigdy nie były i  zostały przewidziane ustawą Prawo restrukturyzacyjne </a:t>
            </a:r>
            <a:r>
              <a:rPr lang="pl-PL" b="1" dirty="0" smtClean="0">
                <a:latin typeface="Arial"/>
                <a:cs typeface="Arial"/>
                <a:sym typeface="Wingdings"/>
              </a:rPr>
              <a:t>.</a:t>
            </a:r>
          </a:p>
          <a:p>
            <a:pPr algn="just">
              <a:lnSpc>
                <a:spcPct val="120000"/>
              </a:lnSpc>
            </a:pPr>
            <a:endParaRPr lang="pl-PL" b="1" dirty="0">
              <a:latin typeface="Arial"/>
              <a:cs typeface="Arial"/>
              <a:sym typeface="Wingdings"/>
            </a:endParaRPr>
          </a:p>
          <a:p>
            <a:pPr algn="just">
              <a:lnSpc>
                <a:spcPct val="120000"/>
              </a:lnSpc>
            </a:pPr>
            <a:endParaRPr lang="pl-PL" b="1" dirty="0" smtClean="0">
              <a:latin typeface="Arial"/>
              <a:cs typeface="Arial"/>
            </a:endParaRPr>
          </a:p>
        </p:txBody>
      </p:sp>
      <p:sp>
        <p:nvSpPr>
          <p:cNvPr id="5" name="PoleTekstowe 4"/>
          <p:cNvSpPr txBox="1"/>
          <p:nvPr/>
        </p:nvSpPr>
        <p:spPr>
          <a:xfrm>
            <a:off x="1475656" y="3717032"/>
            <a:ext cx="6840760" cy="369332"/>
          </a:xfrm>
          <a:prstGeom prst="rect">
            <a:avLst/>
          </a:prstGeom>
          <a:noFill/>
        </p:spPr>
        <p:txBody>
          <a:bodyPr wrap="square" rtlCol="0">
            <a:spAutoFit/>
          </a:bodyPr>
          <a:lstStyle/>
          <a:p>
            <a:endParaRPr lang="pl-PL" dirty="0"/>
          </a:p>
        </p:txBody>
      </p:sp>
      <p:sp>
        <p:nvSpPr>
          <p:cNvPr id="9" name="Tytuł 3"/>
          <p:cNvSpPr txBox="1">
            <a:spLocks/>
          </p:cNvSpPr>
          <p:nvPr/>
        </p:nvSpPr>
        <p:spPr>
          <a:xfrm>
            <a:off x="1403648" y="44624"/>
            <a:ext cx="7956376" cy="1802631"/>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300"/>
              </a:spcBef>
            </a:pPr>
            <a:endParaRPr lang="pl-PL" sz="1700" b="1" dirty="0" smtClean="0">
              <a:latin typeface="Arial"/>
              <a:cs typeface="Arial"/>
            </a:endParaRPr>
          </a:p>
          <a:p>
            <a:pPr algn="l">
              <a:spcBef>
                <a:spcPts val="600"/>
              </a:spcBef>
            </a:pPr>
            <a:r>
              <a:rPr lang="pl-PL" sz="2400" b="1" dirty="0" err="1" smtClean="0">
                <a:latin typeface="Arial"/>
                <a:cs typeface="Arial"/>
              </a:rPr>
              <a:t>Where’s</a:t>
            </a:r>
            <a:r>
              <a:rPr lang="pl-PL" sz="2400" b="1" dirty="0" smtClean="0">
                <a:latin typeface="Arial"/>
                <a:cs typeface="Arial"/>
              </a:rPr>
              <a:t> my </a:t>
            </a:r>
            <a:r>
              <a:rPr lang="pl-PL" sz="2400" b="1" dirty="0" err="1" smtClean="0">
                <a:latin typeface="Arial"/>
                <a:cs typeface="Arial"/>
              </a:rPr>
              <a:t>money</a:t>
            </a:r>
            <a:r>
              <a:rPr lang="pl-PL" sz="2400" b="1" dirty="0" smtClean="0">
                <a:latin typeface="Arial"/>
                <a:cs typeface="Arial"/>
              </a:rPr>
              <a:t>? </a:t>
            </a:r>
          </a:p>
          <a:p>
            <a:pPr algn="l">
              <a:spcBef>
                <a:spcPts val="600"/>
              </a:spcBef>
            </a:pPr>
            <a:r>
              <a:rPr lang="pl-PL" sz="2400" i="1" dirty="0" smtClean="0">
                <a:latin typeface="Arial"/>
                <a:cs typeface="Arial"/>
              </a:rPr>
              <a:t>albo jak kto woli </a:t>
            </a:r>
          </a:p>
          <a:p>
            <a:pPr algn="l">
              <a:spcBef>
                <a:spcPts val="600"/>
              </a:spcBef>
            </a:pPr>
            <a:r>
              <a:rPr lang="pl-PL" sz="2400" b="1" dirty="0" smtClean="0">
                <a:latin typeface="Arial"/>
                <a:cs typeface="Arial"/>
              </a:rPr>
              <a:t>Money </a:t>
            </a:r>
            <a:r>
              <a:rPr lang="pl-PL" sz="2400" b="1" dirty="0" err="1" smtClean="0">
                <a:latin typeface="Arial"/>
                <a:cs typeface="Arial"/>
              </a:rPr>
              <a:t>makes</a:t>
            </a:r>
            <a:r>
              <a:rPr lang="pl-PL" sz="2400" b="1" dirty="0" smtClean="0">
                <a:latin typeface="Arial"/>
                <a:cs typeface="Arial"/>
              </a:rPr>
              <a:t> the </a:t>
            </a:r>
            <a:r>
              <a:rPr lang="pl-PL" sz="2400" b="1" dirty="0" err="1" smtClean="0">
                <a:latin typeface="Arial"/>
                <a:cs typeface="Arial"/>
              </a:rPr>
              <a:t>world</a:t>
            </a:r>
            <a:r>
              <a:rPr lang="pl-PL" sz="2400" b="1" dirty="0" smtClean="0">
                <a:latin typeface="Arial"/>
                <a:cs typeface="Arial"/>
              </a:rPr>
              <a:t> </a:t>
            </a:r>
            <a:r>
              <a:rPr lang="pl-PL" sz="2400" b="1" dirty="0" err="1" smtClean="0">
                <a:latin typeface="Arial"/>
                <a:cs typeface="Arial"/>
              </a:rPr>
              <a:t>goes</a:t>
            </a:r>
            <a:r>
              <a:rPr lang="pl-PL" sz="2400" b="1" dirty="0" smtClean="0">
                <a:latin typeface="Arial"/>
                <a:cs typeface="Arial"/>
              </a:rPr>
              <a:t> </a:t>
            </a:r>
            <a:r>
              <a:rPr lang="pl-PL" sz="2400" b="1" dirty="0" err="1" smtClean="0">
                <a:latin typeface="Arial"/>
                <a:cs typeface="Arial"/>
              </a:rPr>
              <a:t>round</a:t>
            </a:r>
            <a:r>
              <a:rPr lang="pl-PL" sz="2400" b="1" dirty="0" smtClean="0">
                <a:latin typeface="Arial"/>
                <a:cs typeface="Arial"/>
              </a:rPr>
              <a:t>!</a:t>
            </a:r>
          </a:p>
        </p:txBody>
      </p:sp>
      <p:pic>
        <p:nvPicPr>
          <p:cNvPr id="6" name="Obraz 5"/>
          <p:cNvPicPr>
            <a:picLocks noChangeAspect="1"/>
          </p:cNvPicPr>
          <p:nvPr/>
        </p:nvPicPr>
        <p:blipFill>
          <a:blip r:embed="rId3"/>
          <a:stretch>
            <a:fillRect/>
          </a:stretch>
        </p:blipFill>
        <p:spPr>
          <a:xfrm>
            <a:off x="3923928" y="2780928"/>
            <a:ext cx="1930152" cy="1772815"/>
          </a:xfrm>
          <a:prstGeom prst="rect">
            <a:avLst/>
          </a:prstGeom>
        </p:spPr>
      </p:pic>
      <p:pic>
        <p:nvPicPr>
          <p:cNvPr id="12" name="Obraz 11" descr="pl_logo_m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9293" y="4941168"/>
            <a:ext cx="7494707" cy="965420"/>
          </a:xfrm>
          <a:prstGeom prst="rect">
            <a:avLst/>
          </a:prstGeom>
        </p:spPr>
      </p:pic>
    </p:spTree>
    <p:extLst>
      <p:ext uri="{BB962C8B-B14F-4D97-AF65-F5344CB8AC3E}">
        <p14:creationId xmlns:p14="http://schemas.microsoft.com/office/powerpoint/2010/main" val="14048073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rmAutofit fontScale="90000"/>
          </a:bodyPr>
          <a:lstStyle/>
          <a:p>
            <a:pPr eaLnBrk="1" fontAlgn="auto" hangingPunct="1">
              <a:spcAft>
                <a:spcPts val="0"/>
              </a:spcAft>
              <a:defRPr/>
            </a:pPr>
            <a:r>
              <a:rPr lang="pl-PL" b="1" i="1" dirty="0"/>
              <a:t>„Prawo restrukturyzacyjne” </a:t>
            </a:r>
            <a:r>
              <a:rPr lang="pl-PL" b="1" dirty="0"/>
              <a:t>(warsztaty)</a:t>
            </a:r>
            <a:r>
              <a:rPr lang="pl-PL" dirty="0"/>
              <a:t> </a:t>
            </a:r>
            <a:endParaRPr lang="pl-PL" dirty="0" smtClean="0">
              <a:solidFill>
                <a:schemeClr val="accent2">
                  <a:lumMod val="75000"/>
                </a:schemeClr>
              </a:solidFill>
            </a:endParaRP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smtClean="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rostokąt 3"/>
          <p:cNvSpPr/>
          <p:nvPr/>
        </p:nvSpPr>
        <p:spPr>
          <a:xfrm>
            <a:off x="179512" y="2276872"/>
            <a:ext cx="8784976" cy="820738"/>
          </a:xfrm>
          <a:prstGeom prst="rect">
            <a:avLst/>
          </a:prstGeom>
        </p:spPr>
        <p:txBody>
          <a:bodyPr wrap="square">
            <a:spAutoFit/>
          </a:bodyPr>
          <a:lstStyle/>
          <a:p>
            <a:pPr algn="ctr">
              <a:lnSpc>
                <a:spcPct val="120000"/>
              </a:lnSpc>
            </a:pPr>
            <a:r>
              <a:rPr lang="pl-PL" sz="2000" b="1" dirty="0" smtClean="0"/>
              <a:t>VI. „</a:t>
            </a:r>
            <a:r>
              <a:rPr lang="pl-PL" sz="2000" b="1" dirty="0"/>
              <a:t>Przestępstwo restrukturyzacji” i „przestępstwo </a:t>
            </a:r>
            <a:r>
              <a:rPr lang="pl-PL" sz="2000" b="1" dirty="0" err="1"/>
              <a:t>pre-packu</a:t>
            </a:r>
            <a:r>
              <a:rPr lang="pl-PL" sz="2000" b="1" dirty="0"/>
              <a:t>” oraz pokrzywdzenie wierzycieli </a:t>
            </a:r>
            <a:endParaRPr lang="pl-PL" sz="2000" b="1" dirty="0" smtClean="0"/>
          </a:p>
        </p:txBody>
      </p:sp>
    </p:spTree>
    <p:extLst>
      <p:ext uri="{BB962C8B-B14F-4D97-AF65-F5344CB8AC3E}">
        <p14:creationId xmlns:p14="http://schemas.microsoft.com/office/powerpoint/2010/main" val="5398409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rmAutofit fontScale="90000"/>
          </a:bodyPr>
          <a:lstStyle/>
          <a:p>
            <a:pPr eaLnBrk="1" fontAlgn="auto" hangingPunct="1">
              <a:spcAft>
                <a:spcPts val="0"/>
              </a:spcAft>
              <a:defRPr/>
            </a:pPr>
            <a:r>
              <a:rPr lang="pl-PL" b="1" i="1" dirty="0"/>
              <a:t>„Prawo restrukturyzacyjne” </a:t>
            </a:r>
            <a:r>
              <a:rPr lang="pl-PL" b="1" dirty="0"/>
              <a:t>(warsztaty)</a:t>
            </a:r>
            <a:r>
              <a:rPr lang="pl-PL" dirty="0"/>
              <a:t> </a:t>
            </a:r>
            <a:endParaRPr lang="pl-PL" dirty="0" smtClean="0">
              <a:solidFill>
                <a:schemeClr val="accent2">
                  <a:lumMod val="75000"/>
                </a:schemeClr>
              </a:solidFill>
            </a:endParaRP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smtClean="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rostokąt 3"/>
          <p:cNvSpPr/>
          <p:nvPr/>
        </p:nvSpPr>
        <p:spPr>
          <a:xfrm>
            <a:off x="179512" y="2276872"/>
            <a:ext cx="8784976" cy="451406"/>
          </a:xfrm>
          <a:prstGeom prst="rect">
            <a:avLst/>
          </a:prstGeom>
        </p:spPr>
        <p:txBody>
          <a:bodyPr wrap="square">
            <a:spAutoFit/>
          </a:bodyPr>
          <a:lstStyle/>
          <a:p>
            <a:pPr algn="ctr">
              <a:lnSpc>
                <a:spcPct val="120000"/>
              </a:lnSpc>
            </a:pPr>
            <a:r>
              <a:rPr lang="pl-PL" sz="2000" b="1" dirty="0" smtClean="0"/>
              <a:t>VIII. Varia</a:t>
            </a:r>
            <a:endParaRPr lang="pl-PL" sz="2000" b="1" dirty="0"/>
          </a:p>
        </p:txBody>
      </p:sp>
    </p:spTree>
    <p:extLst>
      <p:ext uri="{BB962C8B-B14F-4D97-AF65-F5344CB8AC3E}">
        <p14:creationId xmlns:p14="http://schemas.microsoft.com/office/powerpoint/2010/main" val="539840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850751675"/>
              </p:ext>
            </p:extLst>
          </p:nvPr>
        </p:nvGraphicFramePr>
        <p:xfrm>
          <a:off x="467544" y="2276872"/>
          <a:ext cx="8229600" cy="2382519"/>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pl-PL" dirty="0" smtClean="0">
                          <a:latin typeface="Arial" panose="020B0604020202020204" pitchFamily="34" charset="0"/>
                          <a:cs typeface="Arial" panose="020B0604020202020204" pitchFamily="34" charset="0"/>
                        </a:rPr>
                        <a:t>Prawo restrukturyzacyjne</a:t>
                      </a:r>
                      <a:endParaRPr lang="pl-PL" dirty="0">
                        <a:latin typeface="Arial" panose="020B0604020202020204" pitchFamily="34" charset="0"/>
                        <a:cs typeface="Arial" panose="020B0604020202020204" pitchFamily="34" charset="0"/>
                      </a:endParaRPr>
                    </a:p>
                  </a:txBody>
                  <a:tcPr/>
                </a:tc>
                <a:tc>
                  <a:txBody>
                    <a:bodyPr/>
                    <a:lstStyle/>
                    <a:p>
                      <a:r>
                        <a:rPr lang="pl-PL" dirty="0" smtClean="0">
                          <a:latin typeface="Arial" panose="020B0604020202020204" pitchFamily="34" charset="0"/>
                          <a:cs typeface="Arial" panose="020B0604020202020204" pitchFamily="34" charset="0"/>
                        </a:rPr>
                        <a:t>Prawo upadłościowe</a:t>
                      </a:r>
                      <a:endParaRPr lang="pl-PL"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endParaRPr lang="pl-PL" dirty="0" smtClean="0">
                        <a:latin typeface="Arial" panose="020B0604020202020204" pitchFamily="34" charset="0"/>
                        <a:cs typeface="Arial" panose="020B0604020202020204" pitchFamily="34" charset="0"/>
                      </a:endParaRPr>
                    </a:p>
                    <a:p>
                      <a:r>
                        <a:rPr lang="pl-PL" dirty="0" smtClean="0">
                          <a:latin typeface="Arial" panose="020B0604020202020204" pitchFamily="34" charset="0"/>
                          <a:cs typeface="Arial" panose="020B0604020202020204" pitchFamily="34" charset="0"/>
                        </a:rPr>
                        <a:t>Art. 11. W przypadku złożenia wniosku restrukturyzacyjnego i wniosku o ogłoszenie upadłości, w pierwszej kolejności rozpoznaje się wniosek restrukturyzacyjny.</a:t>
                      </a:r>
                    </a:p>
                    <a:p>
                      <a:endParaRPr lang="pl-PL" dirty="0">
                        <a:latin typeface="Arial" panose="020B0604020202020204" pitchFamily="34" charset="0"/>
                        <a:cs typeface="Arial" panose="020B0604020202020204" pitchFamily="34" charset="0"/>
                      </a:endParaRPr>
                    </a:p>
                  </a:txBody>
                  <a:tcPr/>
                </a:tc>
                <a:tc>
                  <a:txBody>
                    <a:bodyPr/>
                    <a:lstStyle/>
                    <a:p>
                      <a:endParaRPr lang="pl-PL" dirty="0" smtClean="0">
                        <a:latin typeface="Arial" panose="020B0604020202020204" pitchFamily="34" charset="0"/>
                        <a:cs typeface="Arial" panose="020B0604020202020204" pitchFamily="34" charset="0"/>
                      </a:endParaRPr>
                    </a:p>
                    <a:p>
                      <a:r>
                        <a:rPr lang="pl-PL" dirty="0" smtClean="0">
                          <a:latin typeface="Arial" panose="020B0604020202020204" pitchFamily="34" charset="0"/>
                          <a:cs typeface="Arial" panose="020B0604020202020204" pitchFamily="34" charset="0"/>
                        </a:rPr>
                        <a:t>Art. 9b. 1. W przypadku złożenia wniosku o ogłoszenie upadłości i wniosku restrukturyzacyjnego, w pierwszej kolejności rozpoznaje się wniosek restrukturyzacyjny.</a:t>
                      </a:r>
                    </a:p>
                    <a:p>
                      <a:endParaRPr lang="pl-PL"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
        <p:nvSpPr>
          <p:cNvPr id="2" name="Footer Placeholder 1"/>
          <p:cNvSpPr>
            <a:spLocks noGrp="1"/>
          </p:cNvSpPr>
          <p:nvPr>
            <p:ph type="ftr" sz="quarter" idx="11"/>
          </p:nvPr>
        </p:nvSpPr>
        <p:spPr/>
        <p:txBody>
          <a:bodyPr/>
          <a:lstStyle/>
          <a:p>
            <a:endParaRPr lang="pl-PL"/>
          </a:p>
        </p:txBody>
      </p:sp>
      <p:sp>
        <p:nvSpPr>
          <p:cNvPr id="5" name="Symbol zastępczy stopki 3"/>
          <p:cNvSpPr txBox="1">
            <a:spLocks/>
          </p:cNvSpPr>
          <p:nvPr/>
        </p:nvSpPr>
        <p:spPr bwMode="auto">
          <a:xfrm>
            <a:off x="67608" y="6111875"/>
            <a:ext cx="8715375"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pl-PL"/>
            </a:defPPr>
            <a:lvl1pPr algn="r" rtl="0" eaLnBrk="1" fontAlgn="base" latinLnBrk="0" hangingPunct="1">
              <a:spcBef>
                <a:spcPct val="0"/>
              </a:spcBef>
              <a:spcAft>
                <a:spcPct val="0"/>
              </a:spcAft>
              <a:defRPr kumimoji="0" sz="1400" kern="1200">
                <a:solidFill>
                  <a:schemeClr val="tx2"/>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pl-PL" sz="1200" smtClean="0"/>
              <a:t>Projekt jest współfinansowany ze środków Unii Europejskiej w ramach Europejskiego Funduszu Społecznego</a:t>
            </a:r>
            <a:endParaRPr lang="pl-PL" sz="1200" dirty="0" smtClean="0"/>
          </a:p>
        </p:txBody>
      </p:sp>
      <p:sp>
        <p:nvSpPr>
          <p:cNvPr id="6" name="Tytuł 5"/>
          <p:cNvSpPr>
            <a:spLocks noGrp="1"/>
          </p:cNvSpPr>
          <p:nvPr>
            <p:ph type="title"/>
          </p:nvPr>
        </p:nvSpPr>
        <p:spPr/>
        <p:txBody>
          <a:bodyPr/>
          <a:lstStyle/>
          <a:p>
            <a:endParaRPr lang="pl-PL"/>
          </a:p>
        </p:txBody>
      </p:sp>
      <p:pic>
        <p:nvPicPr>
          <p:cNvPr id="7" name="Symbol zastępczy zawartości 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12775" y="28303"/>
            <a:ext cx="8170208" cy="632101"/>
          </a:xfrm>
          <a:prstGeom prst="rect">
            <a:avLst/>
          </a:prstGeom>
          <a:noFill/>
          <a:ln w="9525">
            <a:noFill/>
            <a:miter lim="800000"/>
            <a:headEnd/>
            <a:tailEnd/>
          </a:ln>
        </p:spPr>
      </p:pic>
    </p:spTree>
    <p:extLst>
      <p:ext uri="{BB962C8B-B14F-4D97-AF65-F5344CB8AC3E}">
        <p14:creationId xmlns:p14="http://schemas.microsoft.com/office/powerpoint/2010/main" val="142951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3528434516"/>
              </p:ext>
            </p:extLst>
          </p:nvPr>
        </p:nvGraphicFramePr>
        <p:xfrm>
          <a:off x="457200" y="1481138"/>
          <a:ext cx="8229600" cy="4394199"/>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pl-PL" dirty="0" smtClean="0">
                          <a:latin typeface="Arial" panose="020B0604020202020204" pitchFamily="34" charset="0"/>
                          <a:cs typeface="Arial" panose="020B0604020202020204" pitchFamily="34" charset="0"/>
                        </a:rPr>
                        <a:t>Prawo restrukturyzacyjne</a:t>
                      </a:r>
                      <a:endParaRPr lang="pl-PL" dirty="0">
                        <a:latin typeface="Arial" panose="020B0604020202020204" pitchFamily="34" charset="0"/>
                        <a:cs typeface="Arial" panose="020B0604020202020204" pitchFamily="34" charset="0"/>
                      </a:endParaRPr>
                    </a:p>
                  </a:txBody>
                  <a:tcPr/>
                </a:tc>
                <a:tc>
                  <a:txBody>
                    <a:bodyPr/>
                    <a:lstStyle/>
                    <a:p>
                      <a:r>
                        <a:rPr lang="pl-PL" dirty="0" smtClean="0">
                          <a:latin typeface="Arial" panose="020B0604020202020204" pitchFamily="34" charset="0"/>
                          <a:cs typeface="Arial" panose="020B0604020202020204" pitchFamily="34" charset="0"/>
                        </a:rPr>
                        <a:t>Prawo upadłościowe</a:t>
                      </a:r>
                      <a:endParaRPr lang="pl-PL"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pl-PL" dirty="0" smtClean="0">
                          <a:latin typeface="Arial" panose="020B0604020202020204" pitchFamily="34" charset="0"/>
                          <a:cs typeface="Arial" panose="020B0604020202020204" pitchFamily="34" charset="0"/>
                        </a:rPr>
                        <a:t>Art. 12. 1. - Sąd restrukturyzacyjny zawiadamia sąd upadłościowy o złożeniu wniosku restrukturyzacyjnego.</a:t>
                      </a:r>
                    </a:p>
                    <a:p>
                      <a:endParaRPr lang="pl-PL" dirty="0">
                        <a:latin typeface="Arial" panose="020B0604020202020204" pitchFamily="34" charset="0"/>
                        <a:cs typeface="Arial" panose="020B0604020202020204" pitchFamily="34" charset="0"/>
                      </a:endParaRPr>
                    </a:p>
                  </a:txBody>
                  <a:tcPr/>
                </a:tc>
                <a:tc>
                  <a:txBody>
                    <a:bodyPr/>
                    <a:lstStyle/>
                    <a:p>
                      <a:endParaRPr lang="pl-P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r>
                        <a:rPr lang="pl-PL" dirty="0" smtClean="0">
                          <a:latin typeface="Arial" panose="020B0604020202020204" pitchFamily="34" charset="0"/>
                          <a:cs typeface="Arial" panose="020B0604020202020204" pitchFamily="34" charset="0"/>
                        </a:rPr>
                        <a:t>Art. 12. 2. Sąd upadłościowy wstrzymuje rozpoznanie wniosku o ogłoszenie upadłości </a:t>
                      </a:r>
                    </a:p>
                    <a:p>
                      <a:endParaRPr lang="pl-PL" dirty="0">
                        <a:latin typeface="Arial" panose="020B0604020202020204" pitchFamily="34" charset="0"/>
                        <a:cs typeface="Arial" panose="020B0604020202020204" pitchFamily="34" charset="0"/>
                      </a:endParaRPr>
                    </a:p>
                  </a:txBody>
                  <a:tcPr/>
                </a:tc>
                <a:tc>
                  <a:txBody>
                    <a:bodyPr/>
                    <a:lstStyle/>
                    <a:p>
                      <a:r>
                        <a:rPr lang="pl-PL" dirty="0" smtClean="0">
                          <a:latin typeface="Arial" panose="020B0604020202020204" pitchFamily="34" charset="0"/>
                          <a:cs typeface="Arial" panose="020B0604020202020204" pitchFamily="34" charset="0"/>
                        </a:rPr>
                        <a:t>Art. 9b.2. Sąd upadłościowy wstrzymuje rozpoznanie wniosku o ogłoszenie upadłości do czasu wydania prawomocnego orzeczenia w sprawie wniosku restrukturyzacyjnego. </a:t>
                      </a:r>
                      <a:r>
                        <a:rPr lang="pl-PL" dirty="0" smtClean="0">
                          <a:solidFill>
                            <a:srgbClr val="FF0000"/>
                          </a:solidFill>
                          <a:latin typeface="Arial" panose="020B0604020202020204" pitchFamily="34" charset="0"/>
                          <a:cs typeface="Arial" panose="020B0604020202020204" pitchFamily="34" charset="0"/>
                        </a:rPr>
                        <a:t>Wstrzymanie rozpoznania wniosku o ogłoszenie upadłości nie wyłącza możliwości zabezpieczenia majątku.</a:t>
                      </a:r>
                    </a:p>
                    <a:p>
                      <a:endParaRPr lang="pl-PL"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sp>
        <p:nvSpPr>
          <p:cNvPr id="2" name="Footer Placeholder 1"/>
          <p:cNvSpPr>
            <a:spLocks noGrp="1"/>
          </p:cNvSpPr>
          <p:nvPr>
            <p:ph type="ftr" sz="quarter" idx="11"/>
          </p:nvPr>
        </p:nvSpPr>
        <p:spPr/>
        <p:txBody>
          <a:bodyPr/>
          <a:lstStyle/>
          <a:p>
            <a:endParaRPr lang="pl-PL"/>
          </a:p>
        </p:txBody>
      </p:sp>
      <p:sp>
        <p:nvSpPr>
          <p:cNvPr id="5" name="Symbol zastępczy stopki 3"/>
          <p:cNvSpPr txBox="1">
            <a:spLocks/>
          </p:cNvSpPr>
          <p:nvPr/>
        </p:nvSpPr>
        <p:spPr bwMode="auto">
          <a:xfrm>
            <a:off x="67608" y="6111875"/>
            <a:ext cx="8715375"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pl-PL"/>
            </a:defPPr>
            <a:lvl1pPr algn="r" rtl="0" eaLnBrk="1" fontAlgn="base" latinLnBrk="0" hangingPunct="1">
              <a:spcBef>
                <a:spcPct val="0"/>
              </a:spcBef>
              <a:spcAft>
                <a:spcPct val="0"/>
              </a:spcAft>
              <a:defRPr kumimoji="0" sz="1400" kern="1200">
                <a:solidFill>
                  <a:schemeClr val="tx2"/>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pl-PL" sz="1200" smtClean="0"/>
              <a:t>Projekt jest współfinansowany ze środków Unii Europejskiej w ramach Europejskiego Funduszu Społecznego</a:t>
            </a:r>
            <a:endParaRPr lang="pl-PL" sz="1200" dirty="0" smtClean="0"/>
          </a:p>
        </p:txBody>
      </p:sp>
      <p:sp>
        <p:nvSpPr>
          <p:cNvPr id="6" name="Tytuł 5"/>
          <p:cNvSpPr>
            <a:spLocks noGrp="1"/>
          </p:cNvSpPr>
          <p:nvPr>
            <p:ph type="title"/>
          </p:nvPr>
        </p:nvSpPr>
        <p:spPr/>
        <p:txBody>
          <a:bodyPr/>
          <a:lstStyle/>
          <a:p>
            <a:endParaRPr lang="pl-PL"/>
          </a:p>
        </p:txBody>
      </p:sp>
      <p:pic>
        <p:nvPicPr>
          <p:cNvPr id="7" name="Symbol zastępczy zawartości 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12775" y="28303"/>
            <a:ext cx="8170208" cy="632101"/>
          </a:xfrm>
          <a:prstGeom prst="rect">
            <a:avLst/>
          </a:prstGeom>
          <a:noFill/>
          <a:ln w="9525">
            <a:noFill/>
            <a:miter lim="800000"/>
            <a:headEnd/>
            <a:tailEnd/>
          </a:ln>
        </p:spPr>
      </p:pic>
    </p:spTree>
    <p:extLst>
      <p:ext uri="{BB962C8B-B14F-4D97-AF65-F5344CB8AC3E}">
        <p14:creationId xmlns:p14="http://schemas.microsoft.com/office/powerpoint/2010/main" val="991626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marL="0" indent="0" algn="just">
              <a:buNone/>
            </a:pPr>
            <a:r>
              <a:rPr lang="pl-PL" sz="2800" dirty="0" smtClean="0">
                <a:latin typeface="Arial" panose="020B0604020202020204" pitchFamily="34" charset="0"/>
                <a:ea typeface="Calibri"/>
                <a:cs typeface="Arial" panose="020B0604020202020204" pitchFamily="34" charset="0"/>
              </a:rPr>
              <a:t>W </a:t>
            </a:r>
            <a:r>
              <a:rPr lang="pl-PL" sz="2800" dirty="0">
                <a:latin typeface="Arial" panose="020B0604020202020204" pitchFamily="34" charset="0"/>
                <a:ea typeface="Calibri"/>
                <a:cs typeface="Arial" panose="020B0604020202020204" pitchFamily="34" charset="0"/>
              </a:rPr>
              <a:t>Kodeksie postępowania cywilnego ustawodawca wprowadził pojęcie „wstrzymania rozpoznania sprawy”, „wstrzymania postępowania” lub „wstrzymania dokonania czynności” </a:t>
            </a:r>
            <a:r>
              <a:rPr lang="pl-PL" sz="2800" dirty="0" smtClean="0">
                <a:latin typeface="Arial" panose="020B0604020202020204" pitchFamily="34" charset="0"/>
                <a:ea typeface="Calibri"/>
                <a:cs typeface="Arial" panose="020B0604020202020204" pitchFamily="34" charset="0"/>
              </a:rPr>
              <a:t>.</a:t>
            </a:r>
          </a:p>
          <a:p>
            <a:pPr marL="0" indent="0" algn="just">
              <a:buNone/>
            </a:pPr>
            <a:endParaRPr lang="pl-PL" sz="2800" dirty="0">
              <a:latin typeface="Arial" panose="020B0604020202020204" pitchFamily="34" charset="0"/>
              <a:ea typeface="Calibri"/>
              <a:cs typeface="Arial" panose="020B0604020202020204" pitchFamily="34" charset="0"/>
            </a:endParaRPr>
          </a:p>
          <a:p>
            <a:pPr marL="0" indent="0" algn="just">
              <a:buNone/>
            </a:pPr>
            <a:r>
              <a:rPr lang="pl-PL" sz="2800" dirty="0" smtClean="0">
                <a:latin typeface="Arial" panose="020B0604020202020204" pitchFamily="34" charset="0"/>
                <a:ea typeface="Calibri"/>
                <a:cs typeface="Arial" panose="020B0604020202020204" pitchFamily="34" charset="0"/>
              </a:rPr>
              <a:t>Zgodnie </a:t>
            </a:r>
            <a:r>
              <a:rPr lang="pl-PL" sz="2800" dirty="0">
                <a:latin typeface="Arial" panose="020B0604020202020204" pitchFamily="34" charset="0"/>
                <a:ea typeface="Calibri"/>
                <a:cs typeface="Arial" panose="020B0604020202020204" pitchFamily="34" charset="0"/>
              </a:rPr>
              <a:t>z art. 124 § 1 </a:t>
            </a:r>
            <a:r>
              <a:rPr lang="pl-PL" sz="2800" dirty="0" err="1">
                <a:latin typeface="Arial" panose="020B0604020202020204" pitchFamily="34" charset="0"/>
                <a:ea typeface="Calibri"/>
                <a:cs typeface="Arial" panose="020B0604020202020204" pitchFamily="34" charset="0"/>
              </a:rPr>
              <a:t>zd</a:t>
            </a:r>
            <a:r>
              <a:rPr lang="pl-PL" sz="2800" dirty="0">
                <a:latin typeface="Arial" panose="020B0604020202020204" pitchFamily="34" charset="0"/>
                <a:ea typeface="Calibri"/>
                <a:cs typeface="Arial" panose="020B0604020202020204" pitchFamily="34" charset="0"/>
              </a:rPr>
              <a:t>. 2 k.p.c. sąd może  wstrzymać rozpoznanie sprawy aż do prawomocnego rozstrzygnięcia wniosku o ustanowienie adwokata lub radcy prawnego, jak również środka odwoławczego od odmowy ich ustanowienia i w związku z tym nie wyznaczać rozprawy, a wyznaczoną rozprawę odwołać lub odroczyć. </a:t>
            </a:r>
            <a:endParaRPr lang="pl-PL" sz="2800" dirty="0" smtClean="0">
              <a:latin typeface="Arial" panose="020B0604020202020204" pitchFamily="34" charset="0"/>
              <a:ea typeface="Calibri"/>
              <a:cs typeface="Arial" panose="020B0604020202020204" pitchFamily="34" charset="0"/>
            </a:endParaRPr>
          </a:p>
          <a:p>
            <a:pPr marL="0" indent="0" algn="just">
              <a:buNone/>
            </a:pPr>
            <a:r>
              <a:rPr lang="pl-PL" sz="2800" dirty="0" smtClean="0">
                <a:latin typeface="Arial" panose="020B0604020202020204" pitchFamily="34" charset="0"/>
                <a:ea typeface="Calibri"/>
                <a:cs typeface="Arial" panose="020B0604020202020204" pitchFamily="34" charset="0"/>
              </a:rPr>
              <a:t>W tym przypadku uważa </a:t>
            </a:r>
            <a:r>
              <a:rPr lang="pl-PL" sz="2800" dirty="0">
                <a:latin typeface="Arial" panose="020B0604020202020204" pitchFamily="34" charset="0"/>
                <a:ea typeface="Calibri"/>
                <a:cs typeface="Arial" panose="020B0604020202020204" pitchFamily="34" charset="0"/>
              </a:rPr>
              <a:t>się, że wstrzymanie rozpoznania sprawy nie wymaga wydawania postanowienia ale polega na powstrzymywaniu się przez sąd od podejmowania jakichkolwiek czynności prowadzących do rozstrzygnięcia sprawy </a:t>
            </a:r>
            <a:r>
              <a:rPr lang="pl-PL" sz="2800" dirty="0" smtClean="0">
                <a:latin typeface="Arial" panose="020B0604020202020204" pitchFamily="34" charset="0"/>
                <a:ea typeface="Calibri"/>
                <a:cs typeface="Arial" panose="020B0604020202020204" pitchFamily="34" charset="0"/>
              </a:rPr>
              <a:t>(</a:t>
            </a:r>
            <a:r>
              <a:rPr lang="pl-PL" sz="1800" dirty="0" err="1" smtClean="0">
                <a:latin typeface="Arial" panose="020B0604020202020204" pitchFamily="34" charset="0"/>
                <a:ea typeface="Times New Roman"/>
                <a:cs typeface="Arial" panose="020B0604020202020204" pitchFamily="34" charset="0"/>
              </a:rPr>
              <a:t>T.Demendecki</a:t>
            </a:r>
            <a:r>
              <a:rPr lang="pl-PL" sz="1800" dirty="0" smtClean="0">
                <a:latin typeface="Arial" panose="020B0604020202020204" pitchFamily="34" charset="0"/>
                <a:ea typeface="Times New Roman"/>
                <a:cs typeface="Arial" panose="020B0604020202020204" pitchFamily="34" charset="0"/>
              </a:rPr>
              <a:t> </a:t>
            </a:r>
            <a:r>
              <a:rPr lang="pl-PL" sz="1800" dirty="0">
                <a:latin typeface="Arial" panose="020B0604020202020204" pitchFamily="34" charset="0"/>
                <a:ea typeface="Times New Roman"/>
                <a:cs typeface="Arial" panose="020B0604020202020204" pitchFamily="34" charset="0"/>
              </a:rPr>
              <a:t>[w:] A. </a:t>
            </a:r>
            <a:r>
              <a:rPr lang="pl-PL" sz="1800" dirty="0" err="1">
                <a:latin typeface="Arial" panose="020B0604020202020204" pitchFamily="34" charset="0"/>
                <a:ea typeface="Times New Roman"/>
                <a:cs typeface="Arial" panose="020B0604020202020204" pitchFamily="34" charset="0"/>
              </a:rPr>
              <a:t>Jakubecki</a:t>
            </a:r>
            <a:r>
              <a:rPr lang="pl-PL" sz="1800" dirty="0">
                <a:latin typeface="Arial" panose="020B0604020202020204" pitchFamily="34" charset="0"/>
                <a:ea typeface="Times New Roman"/>
                <a:cs typeface="Arial" panose="020B0604020202020204" pitchFamily="34" charset="0"/>
              </a:rPr>
              <a:t> (red.), Kodeks postępowania cywilnego. Komentarz, 2012, komentarz do art. 124  k.p.c., LEX/el</a:t>
            </a:r>
            <a:r>
              <a:rPr lang="pl-PL" sz="1800" dirty="0" smtClean="0">
                <a:latin typeface="Arial" panose="020B0604020202020204" pitchFamily="34" charset="0"/>
                <a:ea typeface="Times New Roman"/>
                <a:cs typeface="Arial" panose="020B0604020202020204" pitchFamily="34" charset="0"/>
              </a:rPr>
              <a:t>.)</a:t>
            </a:r>
            <a:endParaRPr lang="pl-PL" sz="1800" dirty="0">
              <a:latin typeface="Arial" panose="020B0604020202020204" pitchFamily="34" charset="0"/>
              <a:ea typeface="Times New Roman"/>
              <a:cs typeface="Arial" panose="020B0604020202020204" pitchFamily="34" charset="0"/>
            </a:endParaRPr>
          </a:p>
          <a:p>
            <a:pPr marL="0" indent="0" algn="just">
              <a:buNone/>
            </a:pPr>
            <a:endParaRPr lang="pl-PL"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endParaRPr lang="pl-PL"/>
          </a:p>
        </p:txBody>
      </p:sp>
      <p:sp>
        <p:nvSpPr>
          <p:cNvPr id="5" name="Symbol zastępczy stopki 3"/>
          <p:cNvSpPr txBox="1">
            <a:spLocks/>
          </p:cNvSpPr>
          <p:nvPr/>
        </p:nvSpPr>
        <p:spPr bwMode="auto">
          <a:xfrm>
            <a:off x="67608" y="6111875"/>
            <a:ext cx="8715375"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pl-PL"/>
            </a:defPPr>
            <a:lvl1pPr algn="r" rtl="0" eaLnBrk="1" fontAlgn="base" latinLnBrk="0" hangingPunct="1">
              <a:spcBef>
                <a:spcPct val="0"/>
              </a:spcBef>
              <a:spcAft>
                <a:spcPct val="0"/>
              </a:spcAft>
              <a:defRPr kumimoji="0" sz="1400" kern="1200">
                <a:solidFill>
                  <a:schemeClr val="tx2"/>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pl-PL" sz="1200" smtClean="0"/>
              <a:t>Projekt jest współfinansowany ze środków Unii Europejskiej w ramach Europejskiego Funduszu Społecznego</a:t>
            </a:r>
            <a:endParaRPr lang="pl-PL" sz="1200" dirty="0" smtClean="0"/>
          </a:p>
        </p:txBody>
      </p:sp>
      <p:sp>
        <p:nvSpPr>
          <p:cNvPr id="6" name="Tytuł 5"/>
          <p:cNvSpPr>
            <a:spLocks noGrp="1"/>
          </p:cNvSpPr>
          <p:nvPr>
            <p:ph type="title"/>
          </p:nvPr>
        </p:nvSpPr>
        <p:spPr/>
        <p:txBody>
          <a:bodyPr/>
          <a:lstStyle/>
          <a:p>
            <a:endParaRPr lang="pl-PL"/>
          </a:p>
        </p:txBody>
      </p:sp>
      <p:pic>
        <p:nvPicPr>
          <p:cNvPr id="7" name="Symbol zastępczy zawartości 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12775" y="28303"/>
            <a:ext cx="8170208" cy="632101"/>
          </a:xfrm>
          <a:prstGeom prst="rect">
            <a:avLst/>
          </a:prstGeom>
          <a:noFill/>
          <a:ln w="9525">
            <a:noFill/>
            <a:miter lim="800000"/>
            <a:headEnd/>
            <a:tailEnd/>
          </a:ln>
        </p:spPr>
      </p:pic>
    </p:spTree>
    <p:extLst>
      <p:ext uri="{BB962C8B-B14F-4D97-AF65-F5344CB8AC3E}">
        <p14:creationId xmlns:p14="http://schemas.microsoft.com/office/powerpoint/2010/main" val="1559584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marL="0" indent="0" algn="just">
              <a:buNone/>
            </a:pPr>
            <a:r>
              <a:rPr lang="pl-PL" dirty="0">
                <a:latin typeface="Arial" panose="020B0604020202020204" pitchFamily="34" charset="0"/>
                <a:cs typeface="Arial" panose="020B0604020202020204" pitchFamily="34" charset="0"/>
              </a:rPr>
              <a:t>Zgodnie z art. 172 </a:t>
            </a:r>
            <a:r>
              <a:rPr lang="pl-PL" dirty="0" err="1">
                <a:latin typeface="Arial" panose="020B0604020202020204" pitchFamily="34" charset="0"/>
                <a:cs typeface="Arial" panose="020B0604020202020204" pitchFamily="34" charset="0"/>
              </a:rPr>
              <a:t>k.p.c</a:t>
            </a:r>
            <a:r>
              <a:rPr lang="pl-PL" dirty="0">
                <a:latin typeface="Arial" panose="020B0604020202020204" pitchFamily="34" charset="0"/>
                <a:cs typeface="Arial" panose="020B0604020202020204" pitchFamily="34" charset="0"/>
              </a:rPr>
              <a:t>, który reguluje kwestię wpływu wniosku o przywrócenie terminu na bieg postępowania sąd, stosownie do okoliczności, może wstrzymać postępowanie lub wykonanie orzeczenia. </a:t>
            </a:r>
            <a:endParaRPr lang="pl-PL" dirty="0" smtClean="0">
              <a:latin typeface="Arial" panose="020B0604020202020204" pitchFamily="34" charset="0"/>
              <a:cs typeface="Arial" panose="020B0604020202020204" pitchFamily="34" charset="0"/>
            </a:endParaRPr>
          </a:p>
          <a:p>
            <a:pPr marL="0" indent="0" algn="just">
              <a:buNone/>
            </a:pPr>
            <a:endParaRPr lang="pl-PL" dirty="0" smtClean="0">
              <a:latin typeface="Arial" panose="020B0604020202020204" pitchFamily="34" charset="0"/>
              <a:cs typeface="Arial" panose="020B0604020202020204" pitchFamily="34" charset="0"/>
            </a:endParaRPr>
          </a:p>
          <a:p>
            <a:pPr marL="0" indent="0" algn="just">
              <a:buNone/>
            </a:pPr>
            <a:r>
              <a:rPr lang="pl-PL" dirty="0" smtClean="0">
                <a:latin typeface="Arial" panose="020B0604020202020204" pitchFamily="34" charset="0"/>
                <a:cs typeface="Arial" panose="020B0604020202020204" pitchFamily="34" charset="0"/>
              </a:rPr>
              <a:t>Jak </a:t>
            </a:r>
            <a:r>
              <a:rPr lang="pl-PL" dirty="0">
                <a:latin typeface="Arial" panose="020B0604020202020204" pitchFamily="34" charset="0"/>
                <a:cs typeface="Arial" panose="020B0604020202020204" pitchFamily="34" charset="0"/>
              </a:rPr>
              <a:t>się wskazuje w literaturze z treści tego przepisu wynika obowiązek sądu wydania postanowienia.  </a:t>
            </a:r>
            <a:endParaRPr lang="pl-PL" dirty="0" smtClean="0">
              <a:latin typeface="Arial" panose="020B0604020202020204" pitchFamily="34" charset="0"/>
              <a:cs typeface="Arial" panose="020B0604020202020204" pitchFamily="34" charset="0"/>
            </a:endParaRPr>
          </a:p>
          <a:p>
            <a:pPr marL="0" indent="0" algn="just">
              <a:buNone/>
            </a:pPr>
            <a:endParaRPr lang="pl-PL" dirty="0">
              <a:latin typeface="Arial" panose="020B0604020202020204" pitchFamily="34" charset="0"/>
              <a:cs typeface="Arial" panose="020B0604020202020204" pitchFamily="34" charset="0"/>
            </a:endParaRPr>
          </a:p>
          <a:p>
            <a:pPr marL="0" indent="0" algn="just">
              <a:buNone/>
            </a:pPr>
            <a:r>
              <a:rPr lang="pl-PL" dirty="0" smtClean="0">
                <a:latin typeface="Arial" panose="020B0604020202020204" pitchFamily="34" charset="0"/>
                <a:cs typeface="Arial" panose="020B0604020202020204" pitchFamily="34" charset="0"/>
              </a:rPr>
              <a:t>Z </a:t>
            </a:r>
            <a:r>
              <a:rPr lang="pl-PL" dirty="0">
                <a:latin typeface="Arial" panose="020B0604020202020204" pitchFamily="34" charset="0"/>
                <a:cs typeface="Arial" panose="020B0604020202020204" pitchFamily="34" charset="0"/>
              </a:rPr>
              <a:t>kolei, zgodnie z art. 767</a:t>
            </a:r>
            <a:r>
              <a:rPr lang="pl-PL" baseline="30000" dirty="0">
                <a:latin typeface="Arial" panose="020B0604020202020204" pitchFamily="34" charset="0"/>
                <a:cs typeface="Arial" panose="020B0604020202020204" pitchFamily="34" charset="0"/>
              </a:rPr>
              <a:t>2</a:t>
            </a:r>
            <a:r>
              <a:rPr lang="pl-PL" dirty="0">
                <a:latin typeface="Arial" panose="020B0604020202020204" pitchFamily="34" charset="0"/>
                <a:cs typeface="Arial" panose="020B0604020202020204" pitchFamily="34" charset="0"/>
              </a:rPr>
              <a:t> § 2 </a:t>
            </a:r>
            <a:r>
              <a:rPr lang="pl-PL" dirty="0" err="1">
                <a:latin typeface="Arial" panose="020B0604020202020204" pitchFamily="34" charset="0"/>
                <a:cs typeface="Arial" panose="020B0604020202020204" pitchFamily="34" charset="0"/>
              </a:rPr>
              <a:t>k.p.c</a:t>
            </a:r>
            <a:r>
              <a:rPr lang="pl-PL" dirty="0">
                <a:latin typeface="Arial" panose="020B0604020202020204" pitchFamily="34" charset="0"/>
                <a:cs typeface="Arial" panose="020B0604020202020204" pitchFamily="34" charset="0"/>
              </a:rPr>
              <a:t> wniesienie skargi na czynności komornika nie wstrzymuje postępowania egzekucyjnego ani wykonania zaskarżonej czynności, chyba że sąd zawiesi postępowanie lub wstrzyma dokonanie czynności. Również na gruncie tego przepisu wskazuje się, że sąd wstrzymuje dokonanie czynności poprzez wydanie postanowienia. </a:t>
            </a:r>
          </a:p>
        </p:txBody>
      </p:sp>
      <p:sp>
        <p:nvSpPr>
          <p:cNvPr id="4" name="Footer Placeholder 3"/>
          <p:cNvSpPr>
            <a:spLocks noGrp="1"/>
          </p:cNvSpPr>
          <p:nvPr>
            <p:ph type="ftr" sz="quarter" idx="11"/>
          </p:nvPr>
        </p:nvSpPr>
        <p:spPr/>
        <p:txBody>
          <a:bodyPr/>
          <a:lstStyle/>
          <a:p>
            <a:endParaRPr lang="pl-PL"/>
          </a:p>
        </p:txBody>
      </p:sp>
      <p:sp>
        <p:nvSpPr>
          <p:cNvPr id="5" name="Symbol zastępczy stopki 3"/>
          <p:cNvSpPr txBox="1">
            <a:spLocks/>
          </p:cNvSpPr>
          <p:nvPr/>
        </p:nvSpPr>
        <p:spPr bwMode="auto">
          <a:xfrm>
            <a:off x="67608" y="6111875"/>
            <a:ext cx="8715375"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pl-PL"/>
            </a:defPPr>
            <a:lvl1pPr algn="r" rtl="0" eaLnBrk="1" fontAlgn="base" latinLnBrk="0" hangingPunct="1">
              <a:spcBef>
                <a:spcPct val="0"/>
              </a:spcBef>
              <a:spcAft>
                <a:spcPct val="0"/>
              </a:spcAft>
              <a:defRPr kumimoji="0" sz="1400" kern="1200">
                <a:solidFill>
                  <a:schemeClr val="tx2"/>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pl-PL" sz="1200" smtClean="0"/>
              <a:t>Projekt jest współfinansowany ze środków Unii Europejskiej w ramach Europejskiego Funduszu Społecznego</a:t>
            </a:r>
            <a:endParaRPr lang="pl-PL" sz="1200" dirty="0" smtClean="0"/>
          </a:p>
        </p:txBody>
      </p:sp>
      <p:sp>
        <p:nvSpPr>
          <p:cNvPr id="6" name="Tytuł 5"/>
          <p:cNvSpPr>
            <a:spLocks noGrp="1"/>
          </p:cNvSpPr>
          <p:nvPr>
            <p:ph type="title"/>
          </p:nvPr>
        </p:nvSpPr>
        <p:spPr/>
        <p:txBody>
          <a:bodyPr/>
          <a:lstStyle/>
          <a:p>
            <a:endParaRPr lang="pl-PL"/>
          </a:p>
        </p:txBody>
      </p:sp>
      <p:pic>
        <p:nvPicPr>
          <p:cNvPr id="7" name="Symbol zastępczy zawartości 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12775" y="28303"/>
            <a:ext cx="8170208" cy="632101"/>
          </a:xfrm>
          <a:prstGeom prst="rect">
            <a:avLst/>
          </a:prstGeom>
          <a:noFill/>
          <a:ln w="9525">
            <a:noFill/>
            <a:miter lim="800000"/>
            <a:headEnd/>
            <a:tailEnd/>
          </a:ln>
        </p:spPr>
      </p:pic>
    </p:spTree>
    <p:extLst>
      <p:ext uri="{BB962C8B-B14F-4D97-AF65-F5344CB8AC3E}">
        <p14:creationId xmlns:p14="http://schemas.microsoft.com/office/powerpoint/2010/main" val="2395574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3020418738"/>
              </p:ext>
            </p:extLst>
          </p:nvPr>
        </p:nvGraphicFramePr>
        <p:xfrm>
          <a:off x="467544" y="1491297"/>
          <a:ext cx="8219256" cy="4937760"/>
        </p:xfrm>
        <a:graphic>
          <a:graphicData uri="http://schemas.openxmlformats.org/drawingml/2006/table">
            <a:tbl>
              <a:tblPr firstRow="1" bandRow="1">
                <a:tableStyleId>{5C22544A-7EE6-4342-B048-85BDC9FD1C3A}</a:tableStyleId>
              </a:tblPr>
              <a:tblGrid>
                <a:gridCol w="4109628">
                  <a:extLst>
                    <a:ext uri="{9D8B030D-6E8A-4147-A177-3AD203B41FA5}">
                      <a16:colId xmlns:a16="http://schemas.microsoft.com/office/drawing/2014/main" val="20000"/>
                    </a:ext>
                  </a:extLst>
                </a:gridCol>
                <a:gridCol w="4109628">
                  <a:extLst>
                    <a:ext uri="{9D8B030D-6E8A-4147-A177-3AD203B41FA5}">
                      <a16:colId xmlns:a16="http://schemas.microsoft.com/office/drawing/2014/main" val="20001"/>
                    </a:ext>
                  </a:extLst>
                </a:gridCol>
              </a:tblGrid>
              <a:tr h="323571">
                <a:tc>
                  <a:txBody>
                    <a:bodyPr/>
                    <a:lstStyle/>
                    <a:p>
                      <a:r>
                        <a:rPr lang="pl-PL" dirty="0" smtClean="0">
                          <a:latin typeface="Arial" panose="020B0604020202020204" pitchFamily="34" charset="0"/>
                          <a:cs typeface="Arial" panose="020B0604020202020204" pitchFamily="34" charset="0"/>
                        </a:rPr>
                        <a:t>Prawo</a:t>
                      </a:r>
                      <a:r>
                        <a:rPr lang="pl-PL" baseline="0" dirty="0" smtClean="0">
                          <a:latin typeface="Arial" panose="020B0604020202020204" pitchFamily="34" charset="0"/>
                          <a:cs typeface="Arial" panose="020B0604020202020204" pitchFamily="34" charset="0"/>
                        </a:rPr>
                        <a:t> restrukturyzacyjne</a:t>
                      </a:r>
                      <a:endParaRPr lang="pl-PL" dirty="0">
                        <a:latin typeface="Arial" panose="020B0604020202020204" pitchFamily="34" charset="0"/>
                        <a:cs typeface="Arial" panose="020B0604020202020204" pitchFamily="34" charset="0"/>
                      </a:endParaRPr>
                    </a:p>
                  </a:txBody>
                  <a:tcPr/>
                </a:tc>
                <a:tc>
                  <a:txBody>
                    <a:bodyPr/>
                    <a:lstStyle/>
                    <a:p>
                      <a:r>
                        <a:rPr lang="pl-PL" dirty="0" smtClean="0">
                          <a:latin typeface="Arial" panose="020B0604020202020204" pitchFamily="34" charset="0"/>
                          <a:cs typeface="Arial" panose="020B0604020202020204" pitchFamily="34" charset="0"/>
                        </a:rPr>
                        <a:t>Prawo upadłościowe</a:t>
                      </a:r>
                      <a:endParaRPr lang="pl-PL"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21067">
                <a:tc>
                  <a:txBody>
                    <a:bodyPr/>
                    <a:lstStyle/>
                    <a:p>
                      <a:r>
                        <a:rPr lang="pl-PL" dirty="0" smtClean="0">
                          <a:latin typeface="Arial" panose="020B0604020202020204" pitchFamily="34" charset="0"/>
                          <a:cs typeface="Arial" panose="020B0604020202020204" pitchFamily="34" charset="0"/>
                        </a:rPr>
                        <a:t>Art. 12. 3. W przypadku gdy wstrzymaniu rozpoznania wniosku o ogłoszenie upadłości sprzeciwia się interes ogółu wierzycieli, sąd upadłościowy wydaje postanowienie o przejęciu wniosku restrukturyzacyjnego do wspólnego rozpoznania z wnioskiem o ogłoszenie upadłości i rozstrzygnięcia jednym postanowieniem. </a:t>
                      </a:r>
                    </a:p>
                    <a:p>
                      <a:endParaRPr lang="pl-PL" dirty="0" smtClean="0">
                        <a:latin typeface="Arial" panose="020B0604020202020204" pitchFamily="34" charset="0"/>
                        <a:cs typeface="Arial" panose="020B0604020202020204" pitchFamily="34" charset="0"/>
                      </a:endParaRPr>
                    </a:p>
                    <a:p>
                      <a:endParaRPr lang="pl-PL" dirty="0">
                        <a:latin typeface="Arial" panose="020B0604020202020204" pitchFamily="34" charset="0"/>
                        <a:cs typeface="Arial" panose="020B0604020202020204" pitchFamily="34" charset="0"/>
                      </a:endParaRPr>
                    </a:p>
                  </a:txBody>
                  <a:tcPr/>
                </a:tc>
                <a:tc>
                  <a:txBody>
                    <a:bodyPr/>
                    <a:lstStyle/>
                    <a:p>
                      <a:r>
                        <a:rPr lang="pl-PL" dirty="0" smtClean="0">
                          <a:latin typeface="Arial" panose="020B0604020202020204" pitchFamily="34" charset="0"/>
                          <a:cs typeface="Arial" panose="020B0604020202020204" pitchFamily="34" charset="0"/>
                        </a:rPr>
                        <a:t>Art. 9b. 3. Jeżeli wstrzymaniu rozpoznania wniosku o ogłoszenie upadłości sprzeciwia się interes ogółu wierzycieli, przepisu ust. 2 nie stosuje się. W takiej sytuacji sąd upadłościowy wydaje postanowienie o </a:t>
                      </a:r>
                      <a:r>
                        <a:rPr lang="pl-PL" dirty="0" smtClean="0">
                          <a:solidFill>
                            <a:srgbClr val="FF0000"/>
                          </a:solidFill>
                          <a:latin typeface="Arial" panose="020B0604020202020204" pitchFamily="34" charset="0"/>
                          <a:cs typeface="Arial" panose="020B0604020202020204" pitchFamily="34" charset="0"/>
                        </a:rPr>
                        <a:t>przejęciu wniosku o ogłoszenie upadłości </a:t>
                      </a:r>
                      <a:r>
                        <a:rPr lang="pl-PL" dirty="0" smtClean="0">
                          <a:latin typeface="Arial" panose="020B0604020202020204" pitchFamily="34" charset="0"/>
                          <a:cs typeface="Arial" panose="020B0604020202020204" pitchFamily="34" charset="0"/>
                        </a:rPr>
                        <a:t>i wniosku restrukturyzacyjnego do wspólnego rozpoznania i rozstrzygnięcia jednym postanowieniem. Sąd upadłościowy rozpoznaje wnioski w składzie właściwym dla rozpoznania wniosku o ogłoszenie upadłości.</a:t>
                      </a:r>
                    </a:p>
                    <a:p>
                      <a:endParaRPr lang="pl-PL"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23571">
                <a:tc>
                  <a:txBody>
                    <a:bodyPr/>
                    <a:lstStyle/>
                    <a:p>
                      <a:endParaRPr lang="pl-PL" dirty="0">
                        <a:latin typeface="Arial" panose="020B0604020202020204" pitchFamily="34" charset="0"/>
                        <a:cs typeface="Arial" panose="020B0604020202020204" pitchFamily="34" charset="0"/>
                      </a:endParaRPr>
                    </a:p>
                  </a:txBody>
                  <a:tcPr/>
                </a:tc>
                <a:tc>
                  <a:txBody>
                    <a:bodyPr/>
                    <a:lstStyle/>
                    <a:p>
                      <a:endParaRPr lang="pl-PL"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sp>
        <p:nvSpPr>
          <p:cNvPr id="2" name="Footer Placeholder 1"/>
          <p:cNvSpPr>
            <a:spLocks noGrp="1"/>
          </p:cNvSpPr>
          <p:nvPr>
            <p:ph type="ftr" sz="quarter" idx="11"/>
          </p:nvPr>
        </p:nvSpPr>
        <p:spPr/>
        <p:txBody>
          <a:bodyPr/>
          <a:lstStyle/>
          <a:p>
            <a:endParaRPr lang="pl-PL"/>
          </a:p>
        </p:txBody>
      </p:sp>
      <p:sp>
        <p:nvSpPr>
          <p:cNvPr id="6" name="Symbol zastępczy stopki 3"/>
          <p:cNvSpPr txBox="1">
            <a:spLocks/>
          </p:cNvSpPr>
          <p:nvPr/>
        </p:nvSpPr>
        <p:spPr bwMode="auto">
          <a:xfrm>
            <a:off x="67608" y="6111875"/>
            <a:ext cx="8715375"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pl-PL"/>
            </a:defPPr>
            <a:lvl1pPr algn="r" rtl="0" eaLnBrk="1" fontAlgn="base" latinLnBrk="0" hangingPunct="1">
              <a:spcBef>
                <a:spcPct val="0"/>
              </a:spcBef>
              <a:spcAft>
                <a:spcPct val="0"/>
              </a:spcAft>
              <a:defRPr kumimoji="0" sz="1400" kern="1200">
                <a:solidFill>
                  <a:schemeClr val="tx2"/>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pl-PL" sz="1200" smtClean="0"/>
              <a:t>Projekt jest współfinansowany ze środków Unii Europejskiej w ramach Europejskiego Funduszu Społecznego</a:t>
            </a:r>
            <a:endParaRPr lang="pl-PL" sz="1200" dirty="0" smtClean="0"/>
          </a:p>
        </p:txBody>
      </p:sp>
      <p:sp>
        <p:nvSpPr>
          <p:cNvPr id="4" name="Tytuł 3"/>
          <p:cNvSpPr>
            <a:spLocks noGrp="1"/>
          </p:cNvSpPr>
          <p:nvPr>
            <p:ph type="title"/>
          </p:nvPr>
        </p:nvSpPr>
        <p:spPr/>
        <p:txBody>
          <a:bodyPr/>
          <a:lstStyle/>
          <a:p>
            <a:endParaRPr lang="pl-PL"/>
          </a:p>
        </p:txBody>
      </p:sp>
      <p:pic>
        <p:nvPicPr>
          <p:cNvPr id="7" name="Symbol zastępczy zawartości 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12775" y="28303"/>
            <a:ext cx="8170208" cy="632101"/>
          </a:xfrm>
          <a:prstGeom prst="rect">
            <a:avLst/>
          </a:prstGeom>
          <a:noFill/>
          <a:ln w="9525">
            <a:noFill/>
            <a:miter lim="800000"/>
            <a:headEnd/>
            <a:tailEnd/>
          </a:ln>
        </p:spPr>
      </p:pic>
    </p:spTree>
    <p:extLst>
      <p:ext uri="{BB962C8B-B14F-4D97-AF65-F5344CB8AC3E}">
        <p14:creationId xmlns:p14="http://schemas.microsoft.com/office/powerpoint/2010/main" val="42259307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1713</TotalTime>
  <Words>2287</Words>
  <Application>Microsoft Office PowerPoint</Application>
  <PresentationFormat>Pokaz na ekranie (4:3)</PresentationFormat>
  <Paragraphs>391</Paragraphs>
  <Slides>46</Slides>
  <Notes>36</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46</vt:i4>
      </vt:variant>
    </vt:vector>
  </HeadingPairs>
  <TitlesOfParts>
    <vt:vector size="53" baseType="lpstr">
      <vt:lpstr>Arial</vt:lpstr>
      <vt:lpstr>Calibri</vt:lpstr>
      <vt:lpstr>Times New Roman</vt:lpstr>
      <vt:lpstr>Tw Cen MT</vt:lpstr>
      <vt:lpstr>Wingdings</vt:lpstr>
      <vt:lpstr>Wingdings 2</vt:lpstr>
      <vt:lpstr>Średni</vt:lpstr>
      <vt:lpstr>   </vt:lpstr>
      <vt:lpstr>„Prawo restrukturyzacyjne” (warsztaty) </vt:lpstr>
      <vt:lpstr>„Prawo restrukturyzacyjne” (warsztaty)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„Prawo restrukturyzacyjne” (warsztaty) </vt:lpstr>
      <vt:lpstr>Niewypłacalność</vt:lpstr>
      <vt:lpstr>Niewypłacalność</vt:lpstr>
      <vt:lpstr>Niewypłacalność od 1 stycznia 2016 r.</vt:lpstr>
      <vt:lpstr>Niewypłacalność od 1 stycznia 2016 r.</vt:lpstr>
      <vt:lpstr>Subsydiarna odpowiedzialność członków zarządów po 1 stycznia 2016 r. </vt:lpstr>
      <vt:lpstr>Subsydiarna odpowiedzialność członków zarządów po 1 stycznia 2016 r. </vt:lpstr>
      <vt:lpstr>Subsydiarna odpowiedzialność członków zarządów po 1 stycznia 2016 r. </vt:lpstr>
      <vt:lpstr>Subsydiarna odpowiedzialność członków zarządów po 1 stycznia 2016 r. </vt:lpstr>
      <vt:lpstr>Subsydiarna odpowiedzialność członków zarządów po 1 stycznia 2016 r. </vt:lpstr>
      <vt:lpstr>Upadłość konsumencka - badanie moralności płatniczej Dłużnika</vt:lpstr>
      <vt:lpstr>„Prawo restrukturyzacyjne” (warsztaty) </vt:lpstr>
      <vt:lpstr>„Prawo restrukturyzacyjne” (warsztaty) </vt:lpstr>
      <vt:lpstr>„Prawo restrukturyzacyjne” (warsztaty) </vt:lpstr>
      <vt:lpstr>„Prawo restrukturyzacyjne” (warsztaty)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„Prawo restrukturyzacyjne” (warsztaty) </vt:lpstr>
      <vt:lpstr>„Prawo restrukturyzacyjne” (warsztaty) </vt:lpstr>
    </vt:vector>
  </TitlesOfParts>
  <Company>Stowarzyszenie Europa i 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Daniel Prędkopowicz</dc:creator>
  <cp:lastModifiedBy>Hanna Polakowska-Szulawska</cp:lastModifiedBy>
  <cp:revision>117</cp:revision>
  <cp:lastPrinted>2013-05-15T07:21:07Z</cp:lastPrinted>
  <dcterms:created xsi:type="dcterms:W3CDTF">2010-04-28T21:20:03Z</dcterms:created>
  <dcterms:modified xsi:type="dcterms:W3CDTF">2017-06-23T07:19:00Z</dcterms:modified>
</cp:coreProperties>
</file>