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7.wmf" ContentType="image/x-wmf"/>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1"/>
  </p:notesMasterIdLst>
  <p:handoutMasterIdLst>
    <p:handoutMasterId r:id="rId62"/>
  </p:handoutMasterIdLst>
  <p:sldIdLst>
    <p:sldId id="274" r:id="rId2"/>
    <p:sldId id="257" r:id="rId3"/>
    <p:sldId id="275" r:id="rId4"/>
    <p:sldId id="276" r:id="rId5"/>
    <p:sldId id="277" r:id="rId6"/>
    <p:sldId id="278" r:id="rId7"/>
    <p:sldId id="296" r:id="rId8"/>
    <p:sldId id="297" r:id="rId9"/>
    <p:sldId id="281" r:id="rId10"/>
    <p:sldId id="286" r:id="rId11"/>
    <p:sldId id="285" r:id="rId12"/>
    <p:sldId id="287" r:id="rId13"/>
    <p:sldId id="282" r:id="rId14"/>
    <p:sldId id="283" r:id="rId15"/>
    <p:sldId id="298" r:id="rId16"/>
    <p:sldId id="300" r:id="rId17"/>
    <p:sldId id="301" r:id="rId18"/>
    <p:sldId id="299" r:id="rId19"/>
    <p:sldId id="284" r:id="rId20"/>
    <p:sldId id="288" r:id="rId21"/>
    <p:sldId id="289" r:id="rId22"/>
    <p:sldId id="290" r:id="rId23"/>
    <p:sldId id="291" r:id="rId24"/>
    <p:sldId id="292" r:id="rId25"/>
    <p:sldId id="302" r:id="rId26"/>
    <p:sldId id="303" r:id="rId27"/>
    <p:sldId id="293" r:id="rId28"/>
    <p:sldId id="295" r:id="rId29"/>
    <p:sldId id="304" r:id="rId30"/>
    <p:sldId id="310" r:id="rId31"/>
    <p:sldId id="305" r:id="rId32"/>
    <p:sldId id="311" r:id="rId33"/>
    <p:sldId id="306" r:id="rId34"/>
    <p:sldId id="312" r:id="rId35"/>
    <p:sldId id="307" r:id="rId36"/>
    <p:sldId id="313" r:id="rId37"/>
    <p:sldId id="308" r:id="rId38"/>
    <p:sldId id="314" r:id="rId39"/>
    <p:sldId id="309" r:id="rId40"/>
    <p:sldId id="315" r:id="rId41"/>
    <p:sldId id="316" r:id="rId42"/>
    <p:sldId id="317" r:id="rId43"/>
    <p:sldId id="320" r:id="rId44"/>
    <p:sldId id="334" r:id="rId45"/>
    <p:sldId id="280" r:id="rId46"/>
    <p:sldId id="279" r:id="rId47"/>
    <p:sldId id="325" r:id="rId48"/>
    <p:sldId id="324" r:id="rId49"/>
    <p:sldId id="326" r:id="rId50"/>
    <p:sldId id="332" r:id="rId51"/>
    <p:sldId id="333" r:id="rId52"/>
    <p:sldId id="327" r:id="rId53"/>
    <p:sldId id="328" r:id="rId54"/>
    <p:sldId id="329" r:id="rId55"/>
    <p:sldId id="321" r:id="rId56"/>
    <p:sldId id="318" r:id="rId57"/>
    <p:sldId id="323" r:id="rId58"/>
    <p:sldId id="319" r:id="rId59"/>
    <p:sldId id="322" r:id="rId60"/>
  </p:sldIdLst>
  <p:sldSz cx="9144000" cy="6858000" type="screen4x3"/>
  <p:notesSz cx="6797675" cy="9926638"/>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59" d="100"/>
          <a:sy n="59" d="100"/>
        </p:scale>
        <p:origin x="1524" y="52"/>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2982" y="-96"/>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4D49F-6D51-49A6-99FE-CB14A94AEEF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7E5C9CCF-597A-434E-9080-4ED6CBA20BD7}">
      <dgm:prSet phldrT="[Tekst]"/>
      <dgm:spPr/>
      <dgm:t>
        <a:bodyPr/>
        <a:lstStyle/>
        <a:p>
          <a:r>
            <a:rPr lang="pl-PL" b="1" dirty="0">
              <a:latin typeface="Cambria" pitchFamily="18" charset="0"/>
            </a:rPr>
            <a:t>Analiza ekonomiczna</a:t>
          </a:r>
        </a:p>
      </dgm:t>
    </dgm:pt>
    <dgm:pt modelId="{B40A4D89-8FDC-4D3C-B87F-0E99BE7AF2BB}" type="parTrans" cxnId="{446B6F2A-A2F5-408E-A850-30E2CFDFD8CB}">
      <dgm:prSet/>
      <dgm:spPr/>
      <dgm:t>
        <a:bodyPr/>
        <a:lstStyle/>
        <a:p>
          <a:endParaRPr lang="pl-PL"/>
        </a:p>
      </dgm:t>
    </dgm:pt>
    <dgm:pt modelId="{363282DF-445E-4E8D-B709-CEB295D1FA68}" type="sibTrans" cxnId="{446B6F2A-A2F5-408E-A850-30E2CFDFD8CB}">
      <dgm:prSet/>
      <dgm:spPr/>
      <dgm:t>
        <a:bodyPr/>
        <a:lstStyle/>
        <a:p>
          <a:endParaRPr lang="pl-PL"/>
        </a:p>
      </dgm:t>
    </dgm:pt>
    <dgm:pt modelId="{E0A0B152-734C-427C-AF1F-88E44892F0FA}">
      <dgm:prSet phldrT="[Tekst]"/>
      <dgm:spPr/>
      <dgm:t>
        <a:bodyPr/>
        <a:lstStyle/>
        <a:p>
          <a:r>
            <a:rPr lang="pl-PL" b="1" dirty="0">
              <a:latin typeface="Cambria" pitchFamily="18" charset="0"/>
            </a:rPr>
            <a:t>Analiza techniczno-ekonomiczna</a:t>
          </a:r>
        </a:p>
      </dgm:t>
    </dgm:pt>
    <dgm:pt modelId="{A13AE8B3-2D67-4D43-839C-BE39847890A1}" type="parTrans" cxnId="{79304D3B-BDFE-4B60-9CFD-60FCF449731E}">
      <dgm:prSet/>
      <dgm:spPr/>
      <dgm:t>
        <a:bodyPr/>
        <a:lstStyle/>
        <a:p>
          <a:endParaRPr lang="pl-PL"/>
        </a:p>
      </dgm:t>
    </dgm:pt>
    <dgm:pt modelId="{B74BDAC3-BF29-4B2D-A9AD-0B90D76335D7}" type="sibTrans" cxnId="{79304D3B-BDFE-4B60-9CFD-60FCF449731E}">
      <dgm:prSet/>
      <dgm:spPr/>
      <dgm:t>
        <a:bodyPr/>
        <a:lstStyle/>
        <a:p>
          <a:endParaRPr lang="pl-PL"/>
        </a:p>
      </dgm:t>
    </dgm:pt>
    <dgm:pt modelId="{E0D2C2C1-4724-4D03-A795-4474CD6CEE23}">
      <dgm:prSet phldrT="[Tekst]"/>
      <dgm:spPr/>
      <dgm:t>
        <a:bodyPr/>
        <a:lstStyle/>
        <a:p>
          <a:r>
            <a:rPr lang="pl-PL" b="1" dirty="0">
              <a:solidFill>
                <a:srgbClr val="FF0000"/>
              </a:solidFill>
              <a:latin typeface="Cambria" pitchFamily="18" charset="0"/>
            </a:rPr>
            <a:t>Analiza finansowa</a:t>
          </a:r>
        </a:p>
      </dgm:t>
    </dgm:pt>
    <dgm:pt modelId="{25D96162-4DCD-46FC-8A13-9264D5DCA94C}" type="parTrans" cxnId="{FBAC23D7-10FE-4D94-BE88-061D9F4D39B1}">
      <dgm:prSet/>
      <dgm:spPr/>
      <dgm:t>
        <a:bodyPr/>
        <a:lstStyle/>
        <a:p>
          <a:endParaRPr lang="pl-PL"/>
        </a:p>
      </dgm:t>
    </dgm:pt>
    <dgm:pt modelId="{5BAC4894-2150-4D47-A235-25AA1E745B8E}" type="sibTrans" cxnId="{FBAC23D7-10FE-4D94-BE88-061D9F4D39B1}">
      <dgm:prSet/>
      <dgm:spPr/>
      <dgm:t>
        <a:bodyPr/>
        <a:lstStyle/>
        <a:p>
          <a:endParaRPr lang="pl-PL"/>
        </a:p>
      </dgm:t>
    </dgm:pt>
    <dgm:pt modelId="{AD41E02D-413F-4F6B-A958-86BA72494AD6}" type="pres">
      <dgm:prSet presAssocID="{AE44D49F-6D51-49A6-99FE-CB14A94AEEFE}" presName="hierChild1" presStyleCnt="0">
        <dgm:presLayoutVars>
          <dgm:chPref val="1"/>
          <dgm:dir/>
          <dgm:animOne val="branch"/>
          <dgm:animLvl val="lvl"/>
          <dgm:resizeHandles/>
        </dgm:presLayoutVars>
      </dgm:prSet>
      <dgm:spPr/>
    </dgm:pt>
    <dgm:pt modelId="{3A18223B-DDA8-4B23-AB04-A369C6D08B0C}" type="pres">
      <dgm:prSet presAssocID="{7E5C9CCF-597A-434E-9080-4ED6CBA20BD7}" presName="hierRoot1" presStyleCnt="0"/>
      <dgm:spPr/>
    </dgm:pt>
    <dgm:pt modelId="{36D41394-8DF6-4884-815C-A8EFDB40F1BC}" type="pres">
      <dgm:prSet presAssocID="{7E5C9CCF-597A-434E-9080-4ED6CBA20BD7}" presName="composite" presStyleCnt="0"/>
      <dgm:spPr/>
    </dgm:pt>
    <dgm:pt modelId="{B5C18752-4685-402E-80AB-47CE589B3273}" type="pres">
      <dgm:prSet presAssocID="{7E5C9CCF-597A-434E-9080-4ED6CBA20BD7}" presName="background" presStyleLbl="node0" presStyleIdx="0" presStyleCnt="1"/>
      <dgm:spPr/>
    </dgm:pt>
    <dgm:pt modelId="{21957283-D84C-4F02-B2B8-49D1D55BD99E}" type="pres">
      <dgm:prSet presAssocID="{7E5C9CCF-597A-434E-9080-4ED6CBA20BD7}" presName="text" presStyleLbl="fgAcc0" presStyleIdx="0" presStyleCnt="1">
        <dgm:presLayoutVars>
          <dgm:chPref val="3"/>
        </dgm:presLayoutVars>
      </dgm:prSet>
      <dgm:spPr/>
    </dgm:pt>
    <dgm:pt modelId="{F15FD0AB-304A-4E50-9C00-61F313B622DB}" type="pres">
      <dgm:prSet presAssocID="{7E5C9CCF-597A-434E-9080-4ED6CBA20BD7}" presName="hierChild2" presStyleCnt="0"/>
      <dgm:spPr/>
    </dgm:pt>
    <dgm:pt modelId="{2D67B5DD-02CA-4A2F-BFF9-4F0E859D1E3B}" type="pres">
      <dgm:prSet presAssocID="{A13AE8B3-2D67-4D43-839C-BE39847890A1}" presName="Name10" presStyleLbl="parChTrans1D2" presStyleIdx="0" presStyleCnt="2"/>
      <dgm:spPr/>
    </dgm:pt>
    <dgm:pt modelId="{38A1B9E5-4266-4AB4-9ADE-15FF22C06A67}" type="pres">
      <dgm:prSet presAssocID="{E0A0B152-734C-427C-AF1F-88E44892F0FA}" presName="hierRoot2" presStyleCnt="0"/>
      <dgm:spPr/>
    </dgm:pt>
    <dgm:pt modelId="{5735D011-0C51-487B-B181-001B33D6510A}" type="pres">
      <dgm:prSet presAssocID="{E0A0B152-734C-427C-AF1F-88E44892F0FA}" presName="composite2" presStyleCnt="0"/>
      <dgm:spPr/>
    </dgm:pt>
    <dgm:pt modelId="{7E38C7BA-2F83-4EEC-B450-B9FA90F1F492}" type="pres">
      <dgm:prSet presAssocID="{E0A0B152-734C-427C-AF1F-88E44892F0FA}" presName="background2" presStyleLbl="node2" presStyleIdx="0" presStyleCnt="2"/>
      <dgm:spPr/>
    </dgm:pt>
    <dgm:pt modelId="{6F8A704C-0EA6-4DB8-ADCF-0B9BF007701B}" type="pres">
      <dgm:prSet presAssocID="{E0A0B152-734C-427C-AF1F-88E44892F0FA}" presName="text2" presStyleLbl="fgAcc2" presStyleIdx="0" presStyleCnt="2">
        <dgm:presLayoutVars>
          <dgm:chPref val="3"/>
        </dgm:presLayoutVars>
      </dgm:prSet>
      <dgm:spPr/>
    </dgm:pt>
    <dgm:pt modelId="{C3E1CDD9-27EB-4704-8017-38D96E734821}" type="pres">
      <dgm:prSet presAssocID="{E0A0B152-734C-427C-AF1F-88E44892F0FA}" presName="hierChild3" presStyleCnt="0"/>
      <dgm:spPr/>
    </dgm:pt>
    <dgm:pt modelId="{393B82F1-DA45-40FE-B6EF-9AD60C95E36B}" type="pres">
      <dgm:prSet presAssocID="{25D96162-4DCD-46FC-8A13-9264D5DCA94C}" presName="Name10" presStyleLbl="parChTrans1D2" presStyleIdx="1" presStyleCnt="2"/>
      <dgm:spPr/>
    </dgm:pt>
    <dgm:pt modelId="{4B0C8408-C92E-4064-97D8-D9CE0B3C590E}" type="pres">
      <dgm:prSet presAssocID="{E0D2C2C1-4724-4D03-A795-4474CD6CEE23}" presName="hierRoot2" presStyleCnt="0"/>
      <dgm:spPr/>
    </dgm:pt>
    <dgm:pt modelId="{F953DB73-803D-472A-BF41-9042504FA3BC}" type="pres">
      <dgm:prSet presAssocID="{E0D2C2C1-4724-4D03-A795-4474CD6CEE23}" presName="composite2" presStyleCnt="0"/>
      <dgm:spPr/>
    </dgm:pt>
    <dgm:pt modelId="{15AB893C-5CAE-4CFE-8EA4-62EE84BEDBE1}" type="pres">
      <dgm:prSet presAssocID="{E0D2C2C1-4724-4D03-A795-4474CD6CEE23}" presName="background2" presStyleLbl="node2" presStyleIdx="1" presStyleCnt="2"/>
      <dgm:spPr/>
    </dgm:pt>
    <dgm:pt modelId="{9E7D71A1-2750-4273-8BE6-19CDB725B526}" type="pres">
      <dgm:prSet presAssocID="{E0D2C2C1-4724-4D03-A795-4474CD6CEE23}" presName="text2" presStyleLbl="fgAcc2" presStyleIdx="1" presStyleCnt="2">
        <dgm:presLayoutVars>
          <dgm:chPref val="3"/>
        </dgm:presLayoutVars>
      </dgm:prSet>
      <dgm:spPr/>
    </dgm:pt>
    <dgm:pt modelId="{1AA8DE29-13D8-4831-8D20-29BF8810B835}" type="pres">
      <dgm:prSet presAssocID="{E0D2C2C1-4724-4D03-A795-4474CD6CEE23}" presName="hierChild3" presStyleCnt="0"/>
      <dgm:spPr/>
    </dgm:pt>
  </dgm:ptLst>
  <dgm:cxnLst>
    <dgm:cxn modelId="{5401A813-1D80-4BCD-AA91-7AAC289C0CA6}" type="presOf" srcId="{25D96162-4DCD-46FC-8A13-9264D5DCA94C}" destId="{393B82F1-DA45-40FE-B6EF-9AD60C95E36B}" srcOrd="0" destOrd="0" presId="urn:microsoft.com/office/officeart/2005/8/layout/hierarchy1"/>
    <dgm:cxn modelId="{38D42316-05D2-43B8-A494-8A669E37D3EE}" type="presOf" srcId="{AE44D49F-6D51-49A6-99FE-CB14A94AEEFE}" destId="{AD41E02D-413F-4F6B-A958-86BA72494AD6}" srcOrd="0" destOrd="0" presId="urn:microsoft.com/office/officeart/2005/8/layout/hierarchy1"/>
    <dgm:cxn modelId="{446B6F2A-A2F5-408E-A850-30E2CFDFD8CB}" srcId="{AE44D49F-6D51-49A6-99FE-CB14A94AEEFE}" destId="{7E5C9CCF-597A-434E-9080-4ED6CBA20BD7}" srcOrd="0" destOrd="0" parTransId="{B40A4D89-8FDC-4D3C-B87F-0E99BE7AF2BB}" sibTransId="{363282DF-445E-4E8D-B709-CEB295D1FA68}"/>
    <dgm:cxn modelId="{79304D3B-BDFE-4B60-9CFD-60FCF449731E}" srcId="{7E5C9CCF-597A-434E-9080-4ED6CBA20BD7}" destId="{E0A0B152-734C-427C-AF1F-88E44892F0FA}" srcOrd="0" destOrd="0" parTransId="{A13AE8B3-2D67-4D43-839C-BE39847890A1}" sibTransId="{B74BDAC3-BF29-4B2D-A9AD-0B90D76335D7}"/>
    <dgm:cxn modelId="{D230D97B-AA1D-431B-9940-30D68A341FAE}" type="presOf" srcId="{E0A0B152-734C-427C-AF1F-88E44892F0FA}" destId="{6F8A704C-0EA6-4DB8-ADCF-0B9BF007701B}" srcOrd="0" destOrd="0" presId="urn:microsoft.com/office/officeart/2005/8/layout/hierarchy1"/>
    <dgm:cxn modelId="{F09CF49D-5B9D-4816-9D20-B012332BA2DE}" type="presOf" srcId="{E0D2C2C1-4724-4D03-A795-4474CD6CEE23}" destId="{9E7D71A1-2750-4273-8BE6-19CDB725B526}" srcOrd="0" destOrd="0" presId="urn:microsoft.com/office/officeart/2005/8/layout/hierarchy1"/>
    <dgm:cxn modelId="{FBAC23D7-10FE-4D94-BE88-061D9F4D39B1}" srcId="{7E5C9CCF-597A-434E-9080-4ED6CBA20BD7}" destId="{E0D2C2C1-4724-4D03-A795-4474CD6CEE23}" srcOrd="1" destOrd="0" parTransId="{25D96162-4DCD-46FC-8A13-9264D5DCA94C}" sibTransId="{5BAC4894-2150-4D47-A235-25AA1E745B8E}"/>
    <dgm:cxn modelId="{8E195BE4-7822-4CDB-A8DE-AAC81061EFF1}" type="presOf" srcId="{7E5C9CCF-597A-434E-9080-4ED6CBA20BD7}" destId="{21957283-D84C-4F02-B2B8-49D1D55BD99E}" srcOrd="0" destOrd="0" presId="urn:microsoft.com/office/officeart/2005/8/layout/hierarchy1"/>
    <dgm:cxn modelId="{3BB793FD-EF16-4E7E-ABEA-DB7C03E68F50}" type="presOf" srcId="{A13AE8B3-2D67-4D43-839C-BE39847890A1}" destId="{2D67B5DD-02CA-4A2F-BFF9-4F0E859D1E3B}" srcOrd="0" destOrd="0" presId="urn:microsoft.com/office/officeart/2005/8/layout/hierarchy1"/>
    <dgm:cxn modelId="{C46E05BB-75E8-4D24-9675-80D49021C334}" type="presParOf" srcId="{AD41E02D-413F-4F6B-A958-86BA72494AD6}" destId="{3A18223B-DDA8-4B23-AB04-A369C6D08B0C}" srcOrd="0" destOrd="0" presId="urn:microsoft.com/office/officeart/2005/8/layout/hierarchy1"/>
    <dgm:cxn modelId="{A259EFD0-AE6C-4596-899F-827E9282A881}" type="presParOf" srcId="{3A18223B-DDA8-4B23-AB04-A369C6D08B0C}" destId="{36D41394-8DF6-4884-815C-A8EFDB40F1BC}" srcOrd="0" destOrd="0" presId="urn:microsoft.com/office/officeart/2005/8/layout/hierarchy1"/>
    <dgm:cxn modelId="{B07A1DA0-E28B-4E4A-BFD0-D076F301764A}" type="presParOf" srcId="{36D41394-8DF6-4884-815C-A8EFDB40F1BC}" destId="{B5C18752-4685-402E-80AB-47CE589B3273}" srcOrd="0" destOrd="0" presId="urn:microsoft.com/office/officeart/2005/8/layout/hierarchy1"/>
    <dgm:cxn modelId="{FC2019D3-9F17-44D4-9F2F-8A7C21ECAEC9}" type="presParOf" srcId="{36D41394-8DF6-4884-815C-A8EFDB40F1BC}" destId="{21957283-D84C-4F02-B2B8-49D1D55BD99E}" srcOrd="1" destOrd="0" presId="urn:microsoft.com/office/officeart/2005/8/layout/hierarchy1"/>
    <dgm:cxn modelId="{F21C26A8-9121-4839-88AC-D0B4B5440751}" type="presParOf" srcId="{3A18223B-DDA8-4B23-AB04-A369C6D08B0C}" destId="{F15FD0AB-304A-4E50-9C00-61F313B622DB}" srcOrd="1" destOrd="0" presId="urn:microsoft.com/office/officeart/2005/8/layout/hierarchy1"/>
    <dgm:cxn modelId="{965C2C6A-1476-45E8-A1C3-198D2D27DFED}" type="presParOf" srcId="{F15FD0AB-304A-4E50-9C00-61F313B622DB}" destId="{2D67B5DD-02CA-4A2F-BFF9-4F0E859D1E3B}" srcOrd="0" destOrd="0" presId="urn:microsoft.com/office/officeart/2005/8/layout/hierarchy1"/>
    <dgm:cxn modelId="{B2C942FA-247B-4FB4-BA3D-28B7085091FF}" type="presParOf" srcId="{F15FD0AB-304A-4E50-9C00-61F313B622DB}" destId="{38A1B9E5-4266-4AB4-9ADE-15FF22C06A67}" srcOrd="1" destOrd="0" presId="urn:microsoft.com/office/officeart/2005/8/layout/hierarchy1"/>
    <dgm:cxn modelId="{017261BD-91F1-42BE-B86E-3DDC159468B7}" type="presParOf" srcId="{38A1B9E5-4266-4AB4-9ADE-15FF22C06A67}" destId="{5735D011-0C51-487B-B181-001B33D6510A}" srcOrd="0" destOrd="0" presId="urn:microsoft.com/office/officeart/2005/8/layout/hierarchy1"/>
    <dgm:cxn modelId="{CC74EEB6-9E08-4EFD-9532-5CD827900371}" type="presParOf" srcId="{5735D011-0C51-487B-B181-001B33D6510A}" destId="{7E38C7BA-2F83-4EEC-B450-B9FA90F1F492}" srcOrd="0" destOrd="0" presId="urn:microsoft.com/office/officeart/2005/8/layout/hierarchy1"/>
    <dgm:cxn modelId="{FE38FB5A-D8ED-4BC5-AF73-DACA5F6D28FE}" type="presParOf" srcId="{5735D011-0C51-487B-B181-001B33D6510A}" destId="{6F8A704C-0EA6-4DB8-ADCF-0B9BF007701B}" srcOrd="1" destOrd="0" presId="urn:microsoft.com/office/officeart/2005/8/layout/hierarchy1"/>
    <dgm:cxn modelId="{88CC9E0D-2C67-4192-88AA-8E622656E3EB}" type="presParOf" srcId="{38A1B9E5-4266-4AB4-9ADE-15FF22C06A67}" destId="{C3E1CDD9-27EB-4704-8017-38D96E734821}" srcOrd="1" destOrd="0" presId="urn:microsoft.com/office/officeart/2005/8/layout/hierarchy1"/>
    <dgm:cxn modelId="{6A3A70FC-C2C1-4683-B293-E92DEEE6F21B}" type="presParOf" srcId="{F15FD0AB-304A-4E50-9C00-61F313B622DB}" destId="{393B82F1-DA45-40FE-B6EF-9AD60C95E36B}" srcOrd="2" destOrd="0" presId="urn:microsoft.com/office/officeart/2005/8/layout/hierarchy1"/>
    <dgm:cxn modelId="{2C813769-265A-4839-827B-3D1B34FA10E5}" type="presParOf" srcId="{F15FD0AB-304A-4E50-9C00-61F313B622DB}" destId="{4B0C8408-C92E-4064-97D8-D9CE0B3C590E}" srcOrd="3" destOrd="0" presId="urn:microsoft.com/office/officeart/2005/8/layout/hierarchy1"/>
    <dgm:cxn modelId="{F37E1228-4ACD-4E05-8043-5C10017023E3}" type="presParOf" srcId="{4B0C8408-C92E-4064-97D8-D9CE0B3C590E}" destId="{F953DB73-803D-472A-BF41-9042504FA3BC}" srcOrd="0" destOrd="0" presId="urn:microsoft.com/office/officeart/2005/8/layout/hierarchy1"/>
    <dgm:cxn modelId="{8CE9F141-1232-46B3-9A17-B2182E860558}" type="presParOf" srcId="{F953DB73-803D-472A-BF41-9042504FA3BC}" destId="{15AB893C-5CAE-4CFE-8EA4-62EE84BEDBE1}" srcOrd="0" destOrd="0" presId="urn:microsoft.com/office/officeart/2005/8/layout/hierarchy1"/>
    <dgm:cxn modelId="{778DB0E5-7E8B-4B08-BDA0-E92D4A2FA47E}" type="presParOf" srcId="{F953DB73-803D-472A-BF41-9042504FA3BC}" destId="{9E7D71A1-2750-4273-8BE6-19CDB725B526}" srcOrd="1" destOrd="0" presId="urn:microsoft.com/office/officeart/2005/8/layout/hierarchy1"/>
    <dgm:cxn modelId="{6D854749-6A0B-4353-993B-037DDCECD737}" type="presParOf" srcId="{4B0C8408-C92E-4064-97D8-D9CE0B3C590E}" destId="{1AA8DE29-13D8-4831-8D20-29BF8810B83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3B82F1-DA45-40FE-B6EF-9AD60C95E36B}">
      <dsp:nvSpPr>
        <dsp:cNvPr id="0" name=""/>
        <dsp:cNvSpPr/>
      </dsp:nvSpPr>
      <dsp:spPr>
        <a:xfrm>
          <a:off x="3706268" y="1671583"/>
          <a:ext cx="1607749" cy="765142"/>
        </a:xfrm>
        <a:custGeom>
          <a:avLst/>
          <a:gdLst/>
          <a:ahLst/>
          <a:cxnLst/>
          <a:rect l="0" t="0" r="0" b="0"/>
          <a:pathLst>
            <a:path>
              <a:moveTo>
                <a:pt x="0" y="0"/>
              </a:moveTo>
              <a:lnTo>
                <a:pt x="0" y="521422"/>
              </a:lnTo>
              <a:lnTo>
                <a:pt x="1607749" y="521422"/>
              </a:lnTo>
              <a:lnTo>
                <a:pt x="1607749" y="7651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67B5DD-02CA-4A2F-BFF9-4F0E859D1E3B}">
      <dsp:nvSpPr>
        <dsp:cNvPr id="0" name=""/>
        <dsp:cNvSpPr/>
      </dsp:nvSpPr>
      <dsp:spPr>
        <a:xfrm>
          <a:off x="2098519" y="1671583"/>
          <a:ext cx="1607749" cy="765142"/>
        </a:xfrm>
        <a:custGeom>
          <a:avLst/>
          <a:gdLst/>
          <a:ahLst/>
          <a:cxnLst/>
          <a:rect l="0" t="0" r="0" b="0"/>
          <a:pathLst>
            <a:path>
              <a:moveTo>
                <a:pt x="1607749" y="0"/>
              </a:moveTo>
              <a:lnTo>
                <a:pt x="1607749" y="521422"/>
              </a:lnTo>
              <a:lnTo>
                <a:pt x="0" y="521422"/>
              </a:lnTo>
              <a:lnTo>
                <a:pt x="0" y="76514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18752-4685-402E-80AB-47CE589B3273}">
      <dsp:nvSpPr>
        <dsp:cNvPr id="0" name=""/>
        <dsp:cNvSpPr/>
      </dsp:nvSpPr>
      <dsp:spPr>
        <a:xfrm>
          <a:off x="2390837" y="986"/>
          <a:ext cx="2630862" cy="167059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957283-D84C-4F02-B2B8-49D1D55BD99E}">
      <dsp:nvSpPr>
        <dsp:cNvPr id="0" name=""/>
        <dsp:cNvSpPr/>
      </dsp:nvSpPr>
      <dsp:spPr>
        <a:xfrm>
          <a:off x="2683155" y="278688"/>
          <a:ext cx="2630862" cy="167059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latin typeface="Cambria" pitchFamily="18" charset="0"/>
            </a:rPr>
            <a:t>Analiza ekonomiczna</a:t>
          </a:r>
        </a:p>
      </dsp:txBody>
      <dsp:txXfrm>
        <a:off x="2732085" y="327618"/>
        <a:ext cx="2533002" cy="1572737"/>
      </dsp:txXfrm>
    </dsp:sp>
    <dsp:sp modelId="{7E38C7BA-2F83-4EEC-B450-B9FA90F1F492}">
      <dsp:nvSpPr>
        <dsp:cNvPr id="0" name=""/>
        <dsp:cNvSpPr/>
      </dsp:nvSpPr>
      <dsp:spPr>
        <a:xfrm>
          <a:off x="783088" y="2436726"/>
          <a:ext cx="2630862" cy="167059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8A704C-0EA6-4DB8-ADCF-0B9BF007701B}">
      <dsp:nvSpPr>
        <dsp:cNvPr id="0" name=""/>
        <dsp:cNvSpPr/>
      </dsp:nvSpPr>
      <dsp:spPr>
        <a:xfrm>
          <a:off x="1075406" y="2714428"/>
          <a:ext cx="2630862" cy="167059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latin typeface="Cambria" pitchFamily="18" charset="0"/>
            </a:rPr>
            <a:t>Analiza techniczno-ekonomiczna</a:t>
          </a:r>
        </a:p>
      </dsp:txBody>
      <dsp:txXfrm>
        <a:off x="1124336" y="2763358"/>
        <a:ext cx="2533002" cy="1572737"/>
      </dsp:txXfrm>
    </dsp:sp>
    <dsp:sp modelId="{15AB893C-5CAE-4CFE-8EA4-62EE84BEDBE1}">
      <dsp:nvSpPr>
        <dsp:cNvPr id="0" name=""/>
        <dsp:cNvSpPr/>
      </dsp:nvSpPr>
      <dsp:spPr>
        <a:xfrm>
          <a:off x="3998587" y="2436726"/>
          <a:ext cx="2630862" cy="167059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7D71A1-2750-4273-8BE6-19CDB725B526}">
      <dsp:nvSpPr>
        <dsp:cNvPr id="0" name=""/>
        <dsp:cNvSpPr/>
      </dsp:nvSpPr>
      <dsp:spPr>
        <a:xfrm>
          <a:off x="4290905" y="2714428"/>
          <a:ext cx="2630862" cy="1670597"/>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pl-PL" sz="2900" b="1" kern="1200" dirty="0">
              <a:solidFill>
                <a:srgbClr val="FF0000"/>
              </a:solidFill>
              <a:latin typeface="Cambria" pitchFamily="18" charset="0"/>
            </a:rPr>
            <a:t>Analiza finansowa</a:t>
          </a:r>
        </a:p>
      </dsp:txBody>
      <dsp:txXfrm>
        <a:off x="4339835" y="2763358"/>
        <a:ext cx="2533002" cy="15727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pl-PL"/>
          </a:p>
        </p:txBody>
      </p:sp>
      <p:sp>
        <p:nvSpPr>
          <p:cNvPr id="3" name="Symbol zastępczy daty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a:lvl1pPr>
          </a:lstStyle>
          <a:p>
            <a:fld id="{355394E7-C8F0-4D6F-B000-B9AFFCF368E8}" type="datetimeFigureOut">
              <a:rPr lang="pl-PL" smtClean="0"/>
              <a:t>2017-11-23</a:t>
            </a:fld>
            <a:endParaRPr lang="pl-PL"/>
          </a:p>
        </p:txBody>
      </p:sp>
      <p:sp>
        <p:nvSpPr>
          <p:cNvPr id="4" name="Symbol zastępczy stopki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0294" y="9429305"/>
            <a:ext cx="2945862" cy="495793"/>
          </a:xfrm>
          <a:prstGeom prst="rect">
            <a:avLst/>
          </a:prstGeom>
        </p:spPr>
        <p:txBody>
          <a:bodyPr vert="horz" lIns="88221" tIns="44111" rIns="88221" bIns="44111" rtlCol="0" anchor="b"/>
          <a:lstStyle>
            <a:lvl1pPr algn="r">
              <a:defRPr sz="1200"/>
            </a:lvl1pPr>
          </a:lstStyle>
          <a:p>
            <a:fld id="{913C682E-375B-4A26-868E-D95C5A6D2527}" type="slidenum">
              <a:rPr lang="pl-PL" smtClean="0"/>
              <a:t>‹#›</a:t>
            </a:fld>
            <a:endParaRPr lang="pl-PL"/>
          </a:p>
        </p:txBody>
      </p:sp>
    </p:spTree>
    <p:extLst>
      <p:ext uri="{BB962C8B-B14F-4D97-AF65-F5344CB8AC3E}">
        <p14:creationId xmlns:p14="http://schemas.microsoft.com/office/powerpoint/2010/main" val="1561142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862" cy="495793"/>
          </a:xfrm>
          <a:prstGeom prst="rect">
            <a:avLst/>
          </a:prstGeom>
        </p:spPr>
        <p:txBody>
          <a:bodyPr vert="horz" lIns="95562" tIns="47781" rIns="95562" bIns="47781" rtlCol="0"/>
          <a:lstStyle>
            <a:lvl1pPr algn="l" fontAlgn="auto">
              <a:spcBef>
                <a:spcPts val="0"/>
              </a:spcBef>
              <a:spcAft>
                <a:spcPts val="0"/>
              </a:spcAft>
              <a:defRPr sz="1300">
                <a:latin typeface="+mn-lt"/>
              </a:defRPr>
            </a:lvl1pPr>
          </a:lstStyle>
          <a:p>
            <a:pPr>
              <a:defRPr/>
            </a:pPr>
            <a:endParaRPr lang="pl-PL"/>
          </a:p>
        </p:txBody>
      </p:sp>
      <p:sp>
        <p:nvSpPr>
          <p:cNvPr id="3" name="Symbol zastępczy daty 2"/>
          <p:cNvSpPr>
            <a:spLocks noGrp="1"/>
          </p:cNvSpPr>
          <p:nvPr>
            <p:ph type="dt" idx="1"/>
          </p:nvPr>
        </p:nvSpPr>
        <p:spPr>
          <a:xfrm>
            <a:off x="3850294" y="0"/>
            <a:ext cx="2945862" cy="495793"/>
          </a:xfrm>
          <a:prstGeom prst="rect">
            <a:avLst/>
          </a:prstGeom>
        </p:spPr>
        <p:txBody>
          <a:bodyPr vert="horz" lIns="95562" tIns="47781" rIns="95562" bIns="47781" rtlCol="0"/>
          <a:lstStyle>
            <a:lvl1pPr algn="r" fontAlgn="auto">
              <a:spcBef>
                <a:spcPts val="0"/>
              </a:spcBef>
              <a:spcAft>
                <a:spcPts val="0"/>
              </a:spcAft>
              <a:defRPr sz="1300">
                <a:latin typeface="+mn-lt"/>
              </a:defRPr>
            </a:lvl1pPr>
          </a:lstStyle>
          <a:p>
            <a:pPr>
              <a:defRPr/>
            </a:pPr>
            <a:fld id="{0C152CE8-DE07-4D9F-B638-CE11829145D4}" type="datetimeFigureOut">
              <a:rPr lang="pl-PL"/>
              <a:pPr>
                <a:defRPr/>
              </a:pPr>
              <a:t>2017-11-23</a:t>
            </a:fld>
            <a:endParaRPr lang="pl-PL"/>
          </a:p>
        </p:txBody>
      </p:sp>
      <p:sp>
        <p:nvSpPr>
          <p:cNvPr id="4" name="Symbol zastępczy obrazu slajd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pPr lvl="0"/>
            <a:endParaRPr lang="pl-PL" noProof="0"/>
          </a:p>
        </p:txBody>
      </p:sp>
      <p:sp>
        <p:nvSpPr>
          <p:cNvPr id="5" name="Symbol zastępczy notatek 4"/>
          <p:cNvSpPr>
            <a:spLocks noGrp="1"/>
          </p:cNvSpPr>
          <p:nvPr>
            <p:ph type="body" sz="quarter" idx="3"/>
          </p:nvPr>
        </p:nvSpPr>
        <p:spPr>
          <a:xfrm>
            <a:off x="679464" y="4714653"/>
            <a:ext cx="5438748" cy="4466756"/>
          </a:xfrm>
          <a:prstGeom prst="rect">
            <a:avLst/>
          </a:prstGeom>
        </p:spPr>
        <p:txBody>
          <a:bodyPr vert="horz" lIns="95562" tIns="47781" rIns="95562" bIns="47781"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429305"/>
            <a:ext cx="2945862" cy="495793"/>
          </a:xfrm>
          <a:prstGeom prst="rect">
            <a:avLst/>
          </a:prstGeom>
        </p:spPr>
        <p:txBody>
          <a:bodyPr vert="horz" lIns="95562" tIns="47781" rIns="95562" bIns="47781" rtlCol="0" anchor="b"/>
          <a:lstStyle>
            <a:lvl1pPr algn="l" fontAlgn="auto">
              <a:spcBef>
                <a:spcPts val="0"/>
              </a:spcBef>
              <a:spcAft>
                <a:spcPts val="0"/>
              </a:spcAft>
              <a:defRPr sz="1300">
                <a:latin typeface="+mn-lt"/>
              </a:defRPr>
            </a:lvl1pPr>
          </a:lstStyle>
          <a:p>
            <a:pPr>
              <a:defRPr/>
            </a:pPr>
            <a:endParaRPr lang="pl-PL"/>
          </a:p>
        </p:txBody>
      </p:sp>
      <p:sp>
        <p:nvSpPr>
          <p:cNvPr id="7" name="Symbol zastępczy numeru slajdu 6"/>
          <p:cNvSpPr>
            <a:spLocks noGrp="1"/>
          </p:cNvSpPr>
          <p:nvPr>
            <p:ph type="sldNum" sz="quarter" idx="5"/>
          </p:nvPr>
        </p:nvSpPr>
        <p:spPr>
          <a:xfrm>
            <a:off x="3850294" y="9429305"/>
            <a:ext cx="2945862" cy="495793"/>
          </a:xfrm>
          <a:prstGeom prst="rect">
            <a:avLst/>
          </a:prstGeom>
        </p:spPr>
        <p:txBody>
          <a:bodyPr vert="horz" lIns="95562" tIns="47781" rIns="95562" bIns="47781" rtlCol="0" anchor="b"/>
          <a:lstStyle>
            <a:lvl1pPr algn="r" fontAlgn="auto">
              <a:spcBef>
                <a:spcPts val="0"/>
              </a:spcBef>
              <a:spcAft>
                <a:spcPts val="0"/>
              </a:spcAft>
              <a:defRPr sz="1300">
                <a:latin typeface="+mn-lt"/>
              </a:defRPr>
            </a:lvl1pPr>
          </a:lstStyle>
          <a:p>
            <a:pPr>
              <a:defRPr/>
            </a:pPr>
            <a:fld id="{FFF58468-9F25-4E8D-B960-6BCB6CBA9B95}" type="slidenum">
              <a:rPr lang="pl-PL"/>
              <a:pPr>
                <a:defRPr/>
              </a:pPr>
              <a:t>‹#›</a:t>
            </a:fld>
            <a:endParaRPr lang="pl-PL"/>
          </a:p>
        </p:txBody>
      </p:sp>
    </p:spTree>
    <p:extLst>
      <p:ext uri="{BB962C8B-B14F-4D97-AF65-F5344CB8AC3E}">
        <p14:creationId xmlns:p14="http://schemas.microsoft.com/office/powerpoint/2010/main" val="13062577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4" name="Prostokąt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Prostokąt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Prostokąt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lang="pl-PL"/>
              <a:t>Kliknij, aby edytować styl</a:t>
            </a:r>
            <a:endParaRPr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a:t>Kliknij, aby edytować styl wzorca podtytułu</a:t>
            </a:r>
            <a:endParaRPr lang="en-US"/>
          </a:p>
        </p:txBody>
      </p:sp>
      <p:sp>
        <p:nvSpPr>
          <p:cNvPr id="7" name="Symbol zastępczy daty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7B100409-3CDA-4A0B-B4CF-FEDCD5D8BA01}" type="datetime1">
              <a:rPr lang="pl-PL"/>
              <a:pPr>
                <a:defRPr/>
              </a:pPr>
              <a:t>2017-11-23</a:t>
            </a:fld>
            <a:endParaRPr lang="pl-PL"/>
          </a:p>
        </p:txBody>
      </p:sp>
      <p:sp>
        <p:nvSpPr>
          <p:cNvPr id="10" name="Symbol zastępczy stopki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pl-PL"/>
              <a:t>Projekt jest współfinansowany ze środków Unii Europejskiej w ramach Europejskiego Funduszu Społecznego</a:t>
            </a:r>
          </a:p>
        </p:txBody>
      </p:sp>
      <p:sp>
        <p:nvSpPr>
          <p:cNvPr id="11"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AF69358-5B2C-44A8-8DF7-E0F161A22DBC}"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67E9C5C8-C9E1-4C8A-95D0-6F96635F4E02}" type="datetime1">
              <a:rPr lang="pl-PL"/>
              <a:pPr>
                <a:defRPr/>
              </a:pPr>
              <a:t>2017-11-23</a:t>
            </a:fld>
            <a:endParaRPr lang="pl-PL"/>
          </a:p>
        </p:txBody>
      </p:sp>
      <p:sp>
        <p:nvSpPr>
          <p:cNvPr id="5"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6" name="Symbol zastępczy numeru slajdu 22"/>
          <p:cNvSpPr>
            <a:spLocks noGrp="1"/>
          </p:cNvSpPr>
          <p:nvPr>
            <p:ph type="sldNum" sz="quarter" idx="12"/>
          </p:nvPr>
        </p:nvSpPr>
        <p:spPr/>
        <p:txBody>
          <a:bodyPr/>
          <a:lstStyle>
            <a:lvl1pPr>
              <a:defRPr/>
            </a:lvl1pPr>
          </a:lstStyle>
          <a:p>
            <a:pPr>
              <a:defRPr/>
            </a:pPr>
            <a:fld id="{C183F5BE-2502-45C0-BF71-B64ACE247EC5}"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4" name="Prostokąt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Prostokąt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Prostokąt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ytuł pionowy 1"/>
          <p:cNvSpPr>
            <a:spLocks noGrp="1"/>
          </p:cNvSpPr>
          <p:nvPr>
            <p:ph type="title" orient="vert"/>
          </p:nvPr>
        </p:nvSpPr>
        <p:spPr>
          <a:xfrm>
            <a:off x="6553200" y="609600"/>
            <a:ext cx="2057400" cy="5516563"/>
          </a:xfrm>
        </p:spPr>
        <p:txBody>
          <a:bodyPr vert="eaVert"/>
          <a:lstStyle/>
          <a:p>
            <a:r>
              <a:rPr lang="pl-PL"/>
              <a:t>Kliknij, aby edytować styl</a:t>
            </a:r>
            <a:endParaRPr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7" name="Symbol zastępczy daty 3"/>
          <p:cNvSpPr>
            <a:spLocks noGrp="1"/>
          </p:cNvSpPr>
          <p:nvPr>
            <p:ph type="dt" sz="half" idx="10"/>
          </p:nvPr>
        </p:nvSpPr>
        <p:spPr>
          <a:xfrm>
            <a:off x="6553200" y="6248400"/>
            <a:ext cx="2209800" cy="365125"/>
          </a:xfrm>
        </p:spPr>
        <p:txBody>
          <a:bodyPr/>
          <a:lstStyle>
            <a:lvl1pPr>
              <a:defRPr/>
            </a:lvl1pPr>
          </a:lstStyle>
          <a:p>
            <a:pPr>
              <a:defRPr/>
            </a:pPr>
            <a:fld id="{38469852-ACBB-40E0-BF8C-10ED4CB14A39}" type="datetime1">
              <a:rPr lang="pl-PL"/>
              <a:pPr>
                <a:defRPr/>
              </a:pPr>
              <a:t>2017-11-23</a:t>
            </a:fld>
            <a:endParaRPr lang="pl-PL"/>
          </a:p>
        </p:txBody>
      </p:sp>
      <p:sp>
        <p:nvSpPr>
          <p:cNvPr id="8" name="Symbol zastępczy stopki 4"/>
          <p:cNvSpPr>
            <a:spLocks noGrp="1"/>
          </p:cNvSpPr>
          <p:nvPr>
            <p:ph type="ftr" sz="quarter" idx="11"/>
          </p:nvPr>
        </p:nvSpPr>
        <p:spPr>
          <a:xfrm>
            <a:off x="457200" y="6248400"/>
            <a:ext cx="5573713" cy="365125"/>
          </a:xfrm>
        </p:spPr>
        <p:txBody>
          <a:bodyPr/>
          <a:lstStyle>
            <a:lvl1pPr>
              <a:defRPr/>
            </a:lvl1pPr>
          </a:lstStyle>
          <a:p>
            <a:pPr>
              <a:defRPr/>
            </a:pPr>
            <a:r>
              <a:rPr lang="pl-PL"/>
              <a:t>Projekt jest współfinansowany ze środków Unii Europejskiej w ramach Europejskiego Funduszu Społecznego</a:t>
            </a:r>
          </a:p>
        </p:txBody>
      </p:sp>
      <p:sp>
        <p:nvSpPr>
          <p:cNvPr id="9" name="Symbol zastępczy numeru slajdu 5"/>
          <p:cNvSpPr>
            <a:spLocks noGrp="1"/>
          </p:cNvSpPr>
          <p:nvPr>
            <p:ph type="sldNum" sz="quarter" idx="12"/>
          </p:nvPr>
        </p:nvSpPr>
        <p:spPr>
          <a:xfrm rot="5400000">
            <a:off x="5989638" y="144462"/>
            <a:ext cx="533400" cy="244475"/>
          </a:xfrm>
        </p:spPr>
        <p:txBody>
          <a:bodyPr/>
          <a:lstStyle>
            <a:lvl1pPr>
              <a:defRPr/>
            </a:lvl1pPr>
          </a:lstStyle>
          <a:p>
            <a:pPr>
              <a:defRPr/>
            </a:pPr>
            <a:fld id="{9B6365F7-78B5-404E-A594-320C1975C7C3}"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lang="pl-PL"/>
              <a:t>Kliknij, aby edytować styl</a:t>
            </a:r>
            <a:endParaRPr lang="en-US"/>
          </a:p>
        </p:txBody>
      </p:sp>
      <p:sp>
        <p:nvSpPr>
          <p:cNvPr id="8" name="Symbol zastępczy zawartości 7"/>
          <p:cNvSpPr>
            <a:spLocks noGrp="1"/>
          </p:cNvSpPr>
          <p:nvPr>
            <p:ph sz="quarter" idx="1"/>
          </p:nvPr>
        </p:nvSpPr>
        <p:spPr>
          <a:xfrm>
            <a:off x="612648" y="1600200"/>
            <a:ext cx="8153400" cy="4495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Symbol zastępczy daty 13"/>
          <p:cNvSpPr>
            <a:spLocks noGrp="1"/>
          </p:cNvSpPr>
          <p:nvPr>
            <p:ph type="dt" sz="half" idx="10"/>
          </p:nvPr>
        </p:nvSpPr>
        <p:spPr/>
        <p:txBody>
          <a:bodyPr/>
          <a:lstStyle>
            <a:lvl1pPr>
              <a:defRPr/>
            </a:lvl1pPr>
          </a:lstStyle>
          <a:p>
            <a:pPr>
              <a:defRPr/>
            </a:pPr>
            <a:fld id="{B2D00351-B46E-4EBE-B95C-E0E8EA474911}" type="datetime1">
              <a:rPr lang="pl-PL"/>
              <a:pPr>
                <a:defRPr/>
              </a:pPr>
              <a:t>2017-11-23</a:t>
            </a:fld>
            <a:endParaRPr lang="pl-PL"/>
          </a:p>
        </p:txBody>
      </p:sp>
      <p:sp>
        <p:nvSpPr>
          <p:cNvPr id="5"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6" name="Symbol zastępczy numeru slajdu 22"/>
          <p:cNvSpPr>
            <a:spLocks noGrp="1"/>
          </p:cNvSpPr>
          <p:nvPr>
            <p:ph type="sldNum" sz="quarter" idx="12"/>
          </p:nvPr>
        </p:nvSpPr>
        <p:spPr/>
        <p:txBody>
          <a:bodyPr/>
          <a:lstStyle>
            <a:lvl1pPr>
              <a:defRPr/>
            </a:lvl1pPr>
          </a:lstStyle>
          <a:p>
            <a:pPr>
              <a:defRPr/>
            </a:pPr>
            <a:fld id="{E03DEABC-FD7F-40A9-9D8F-ED2B05319FC5}"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4" name="Prostokąt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Prostokąt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Prostokąt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Symbol zastępczy tekstu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a:t>Kliknij, aby edytować style wzorca tekstu</a:t>
            </a:r>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pl-PL"/>
              <a:t>Kliknij, aby edytować styl</a:t>
            </a:r>
            <a:endParaRPr lang="en-US"/>
          </a:p>
        </p:txBody>
      </p:sp>
      <p:sp>
        <p:nvSpPr>
          <p:cNvPr id="7" name="Symbol zastępczy daty 11"/>
          <p:cNvSpPr>
            <a:spLocks noGrp="1"/>
          </p:cNvSpPr>
          <p:nvPr>
            <p:ph type="dt" sz="half" idx="10"/>
          </p:nvPr>
        </p:nvSpPr>
        <p:spPr/>
        <p:txBody>
          <a:bodyPr/>
          <a:lstStyle>
            <a:lvl1pPr>
              <a:defRPr/>
            </a:lvl1pPr>
          </a:lstStyle>
          <a:p>
            <a:pPr>
              <a:defRPr/>
            </a:pPr>
            <a:fld id="{B2A012ED-E6C8-4D44-9798-43359A7D47A4}" type="datetime1">
              <a:rPr lang="pl-PL"/>
              <a:pPr>
                <a:defRPr/>
              </a:pPr>
              <a:t>2017-11-23</a:t>
            </a:fld>
            <a:endParaRPr lang="pl-PL"/>
          </a:p>
        </p:txBody>
      </p:sp>
      <p:sp>
        <p:nvSpPr>
          <p:cNvPr id="8" name="Symbol zastępczy numeru slajdu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F9ECE334-165E-4C72-A012-B2E468E9BD27}" type="slidenum">
              <a:rPr lang="pl-PL"/>
              <a:pPr>
                <a:defRPr/>
              </a:pPr>
              <a:t>‹#›</a:t>
            </a:fld>
            <a:endParaRPr lang="pl-PL"/>
          </a:p>
        </p:txBody>
      </p:sp>
      <p:sp>
        <p:nvSpPr>
          <p:cNvPr id="9" name="Symbol zastępczy stopki 13"/>
          <p:cNvSpPr>
            <a:spLocks noGrp="1"/>
          </p:cNvSpPr>
          <p:nvPr>
            <p:ph type="ftr" sz="quarter" idx="12"/>
          </p:nvPr>
        </p:nvSpPr>
        <p:spPr/>
        <p:txBody>
          <a:bodyPr/>
          <a:lstStyle>
            <a:lvl1pPr>
              <a:defRPr/>
            </a:lvl1pPr>
          </a:lstStyle>
          <a:p>
            <a:pPr>
              <a:defRPr/>
            </a:pPr>
            <a:r>
              <a:rPr lang="pl-PL"/>
              <a:t>Projekt jest współfinansowany ze środków Unii Europejskiej w ramach Europejskiego Funduszu Społecznego</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9" name="Symbol zastępczy zawartości 8"/>
          <p:cNvSpPr>
            <a:spLocks noGrp="1"/>
          </p:cNvSpPr>
          <p:nvPr>
            <p:ph sz="quarter" idx="1"/>
          </p:nvPr>
        </p:nvSpPr>
        <p:spPr>
          <a:xfrm>
            <a:off x="609600" y="1589567"/>
            <a:ext cx="3886200" cy="45720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1" name="Symbol zastępczy zawartości 10"/>
          <p:cNvSpPr>
            <a:spLocks noGrp="1"/>
          </p:cNvSpPr>
          <p:nvPr>
            <p:ph sz="quarter" idx="2"/>
          </p:nvPr>
        </p:nvSpPr>
        <p:spPr>
          <a:xfrm>
            <a:off x="4844901" y="1589567"/>
            <a:ext cx="3886200" cy="45720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5" name="Symbol zastępczy daty 7"/>
          <p:cNvSpPr>
            <a:spLocks noGrp="1"/>
          </p:cNvSpPr>
          <p:nvPr>
            <p:ph type="dt" sz="half" idx="10"/>
          </p:nvPr>
        </p:nvSpPr>
        <p:spPr/>
        <p:txBody>
          <a:bodyPr rtlCol="0"/>
          <a:lstStyle>
            <a:lvl1pPr>
              <a:defRPr/>
            </a:lvl1pPr>
          </a:lstStyle>
          <a:p>
            <a:pPr>
              <a:defRPr/>
            </a:pPr>
            <a:fld id="{EAA478BE-2AA7-4029-A7F5-14CB54B75FDC}" type="datetime1">
              <a:rPr lang="pl-PL"/>
              <a:pPr>
                <a:defRPr/>
              </a:pPr>
              <a:t>2017-11-23</a:t>
            </a:fld>
            <a:endParaRPr lang="pl-PL"/>
          </a:p>
        </p:txBody>
      </p:sp>
      <p:sp>
        <p:nvSpPr>
          <p:cNvPr id="6" name="Symbol zastępczy numeru slajdu 9"/>
          <p:cNvSpPr>
            <a:spLocks noGrp="1"/>
          </p:cNvSpPr>
          <p:nvPr>
            <p:ph type="sldNum" sz="quarter" idx="11"/>
          </p:nvPr>
        </p:nvSpPr>
        <p:spPr/>
        <p:txBody>
          <a:bodyPr rtlCol="0"/>
          <a:lstStyle>
            <a:lvl1pPr>
              <a:defRPr/>
            </a:lvl1pPr>
          </a:lstStyle>
          <a:p>
            <a:pPr>
              <a:defRPr/>
            </a:pPr>
            <a:fld id="{28B5D0DE-D4E9-4055-A673-0FD2BD6D1EF2}" type="slidenum">
              <a:rPr lang="pl-PL"/>
              <a:pPr>
                <a:defRPr/>
              </a:pPr>
              <a:t>‹#›</a:t>
            </a:fld>
            <a:endParaRPr lang="pl-PL"/>
          </a:p>
        </p:txBody>
      </p:sp>
      <p:sp>
        <p:nvSpPr>
          <p:cNvPr id="7" name="Symbol zastępczy stopki 11"/>
          <p:cNvSpPr>
            <a:spLocks noGrp="1"/>
          </p:cNvSpPr>
          <p:nvPr>
            <p:ph type="ftr" sz="quarter" idx="12"/>
          </p:nvPr>
        </p:nvSpPr>
        <p:spPr/>
        <p:txBody>
          <a:bodyPr rtlCol="0"/>
          <a:lstStyle>
            <a:lvl1pPr>
              <a:defRPr/>
            </a:lvl1pPr>
          </a:lstStyle>
          <a:p>
            <a:pPr>
              <a:defRPr/>
            </a:pPr>
            <a:r>
              <a:rPr lang="pl-PL"/>
              <a:t>Projekt jest współfinansowany ze środków Unii Europejskiej w ramach Europejskiego Funduszu Społecznego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lstStyle>
            <a:lvl1pPr>
              <a:defRPr/>
            </a:lvl1pPr>
          </a:lstStyle>
          <a:p>
            <a:r>
              <a:rPr lang="pl-PL"/>
              <a:t>Kliknij, aby edytować styl</a:t>
            </a:r>
            <a:endParaRPr lang="en-US"/>
          </a:p>
        </p:txBody>
      </p:sp>
      <p:sp>
        <p:nvSpPr>
          <p:cNvPr id="11" name="Symbol zastępczy zawartości 10"/>
          <p:cNvSpPr>
            <a:spLocks noGrp="1"/>
          </p:cNvSpPr>
          <p:nvPr>
            <p:ph sz="quarter" idx="2"/>
          </p:nvPr>
        </p:nvSpPr>
        <p:spPr>
          <a:xfrm>
            <a:off x="609600" y="2438400"/>
            <a:ext cx="3886200" cy="35814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3" name="Symbol zastępczy zawartości 12"/>
          <p:cNvSpPr>
            <a:spLocks noGrp="1"/>
          </p:cNvSpPr>
          <p:nvPr>
            <p:ph sz="quarter" idx="4"/>
          </p:nvPr>
        </p:nvSpPr>
        <p:spPr>
          <a:xfrm>
            <a:off x="4800600" y="2438400"/>
            <a:ext cx="3886200" cy="35814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pl-PL"/>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pl-PL"/>
              <a:t>Kliknij, aby edytować style wzorca tekstu</a:t>
            </a:r>
          </a:p>
        </p:txBody>
      </p:sp>
      <p:sp>
        <p:nvSpPr>
          <p:cNvPr id="7" name="Symbol zastępczy daty 9"/>
          <p:cNvSpPr>
            <a:spLocks noGrp="1"/>
          </p:cNvSpPr>
          <p:nvPr>
            <p:ph type="dt" sz="half" idx="10"/>
          </p:nvPr>
        </p:nvSpPr>
        <p:spPr/>
        <p:txBody>
          <a:bodyPr rtlCol="0"/>
          <a:lstStyle>
            <a:lvl1pPr>
              <a:defRPr/>
            </a:lvl1pPr>
          </a:lstStyle>
          <a:p>
            <a:pPr>
              <a:defRPr/>
            </a:pPr>
            <a:fld id="{92046250-BDBC-4E98-90AC-4DA10465333A}" type="datetime1">
              <a:rPr lang="pl-PL"/>
              <a:pPr>
                <a:defRPr/>
              </a:pPr>
              <a:t>2017-11-23</a:t>
            </a:fld>
            <a:endParaRPr lang="pl-PL"/>
          </a:p>
        </p:txBody>
      </p:sp>
      <p:sp>
        <p:nvSpPr>
          <p:cNvPr id="8" name="Symbol zastępczy numeru slajdu 11"/>
          <p:cNvSpPr>
            <a:spLocks noGrp="1"/>
          </p:cNvSpPr>
          <p:nvPr>
            <p:ph type="sldNum" sz="quarter" idx="11"/>
          </p:nvPr>
        </p:nvSpPr>
        <p:spPr/>
        <p:txBody>
          <a:bodyPr rtlCol="0"/>
          <a:lstStyle>
            <a:lvl1pPr>
              <a:defRPr/>
            </a:lvl1pPr>
          </a:lstStyle>
          <a:p>
            <a:pPr>
              <a:defRPr/>
            </a:pPr>
            <a:fld id="{4CCBCF35-8681-4321-B623-2F2084D5DE6E}" type="slidenum">
              <a:rPr lang="pl-PL"/>
              <a:pPr>
                <a:defRPr/>
              </a:pPr>
              <a:t>‹#›</a:t>
            </a:fld>
            <a:endParaRPr lang="pl-PL"/>
          </a:p>
        </p:txBody>
      </p:sp>
      <p:sp>
        <p:nvSpPr>
          <p:cNvPr id="9" name="Symbol zastępczy stopki 13"/>
          <p:cNvSpPr>
            <a:spLocks noGrp="1"/>
          </p:cNvSpPr>
          <p:nvPr>
            <p:ph type="ftr" sz="quarter" idx="12"/>
          </p:nvPr>
        </p:nvSpPr>
        <p:spPr/>
        <p:txBody>
          <a:bodyPr rtlCol="0"/>
          <a:lstStyle>
            <a:lvl1pPr>
              <a:defRPr/>
            </a:lvl1pPr>
          </a:lstStyle>
          <a:p>
            <a:pPr>
              <a:defRPr/>
            </a:pPr>
            <a:r>
              <a:rPr lang="pl-PL"/>
              <a:t>Projekt jest współfinansowany ze środków Unii Europejskiej w ramach Europejskiego Funduszu Społecznego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endParaRPr lang="en-US"/>
          </a:p>
        </p:txBody>
      </p:sp>
      <p:sp>
        <p:nvSpPr>
          <p:cNvPr id="3" name="Symbol zastępczy daty 13"/>
          <p:cNvSpPr>
            <a:spLocks noGrp="1"/>
          </p:cNvSpPr>
          <p:nvPr>
            <p:ph type="dt" sz="half" idx="10"/>
          </p:nvPr>
        </p:nvSpPr>
        <p:spPr/>
        <p:txBody>
          <a:bodyPr/>
          <a:lstStyle>
            <a:lvl1pPr>
              <a:defRPr/>
            </a:lvl1pPr>
          </a:lstStyle>
          <a:p>
            <a:pPr>
              <a:defRPr/>
            </a:pPr>
            <a:fld id="{A3B075D1-D007-4BF5-8B50-F64A199E37FB}" type="datetime1">
              <a:rPr lang="pl-PL"/>
              <a:pPr>
                <a:defRPr/>
              </a:pPr>
              <a:t>2017-11-23</a:t>
            </a:fld>
            <a:endParaRPr lang="pl-PL"/>
          </a:p>
        </p:txBody>
      </p:sp>
      <p:sp>
        <p:nvSpPr>
          <p:cNvPr id="4"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5" name="Symbol zastępczy numeru slajdu 22"/>
          <p:cNvSpPr>
            <a:spLocks noGrp="1"/>
          </p:cNvSpPr>
          <p:nvPr>
            <p:ph type="sldNum" sz="quarter" idx="12"/>
          </p:nvPr>
        </p:nvSpPr>
        <p:spPr/>
        <p:txBody>
          <a:bodyPr/>
          <a:lstStyle>
            <a:lvl1pPr>
              <a:defRPr/>
            </a:lvl1pPr>
          </a:lstStyle>
          <a:p>
            <a:pPr>
              <a:defRPr/>
            </a:pPr>
            <a:fld id="{0A3BAC81-B355-4563-AB51-69DB9E5058BB}"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pPr>
              <a:defRPr/>
            </a:pPr>
            <a:fld id="{88A63ACB-58EC-4CCF-8B9E-42A23F090C32}" type="datetime1">
              <a:rPr lang="pl-PL"/>
              <a:pPr>
                <a:defRPr/>
              </a:pPr>
              <a:t>2017-11-23</a:t>
            </a:fld>
            <a:endParaRPr lang="pl-PL"/>
          </a:p>
        </p:txBody>
      </p:sp>
      <p:sp>
        <p:nvSpPr>
          <p:cNvPr id="3" name="Symbol zastępczy stopki 2"/>
          <p:cNvSpPr>
            <a:spLocks noGrp="1"/>
          </p:cNvSpPr>
          <p:nvPr>
            <p:ph type="ftr" sz="quarter" idx="11"/>
          </p:nvPr>
        </p:nvSpPr>
        <p:spPr/>
        <p:txBody>
          <a:bodyPr/>
          <a:lstStyle>
            <a:lvl1pPr>
              <a:defRPr/>
            </a:lvl1pPr>
          </a:lstStyle>
          <a:p>
            <a:pPr>
              <a:defRPr/>
            </a:pPr>
            <a:r>
              <a:rPr lang="pl-PL"/>
              <a:t>Projekt jest współfinansowany ze środków Unii Europejskiej w ramach Europejskiego Funduszu Społecznego</a:t>
            </a:r>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FB960A5-CFB2-4AD9-83F5-83EF4B1BED50}"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lstStyle>
            <a:lvl1pPr algn="l">
              <a:buNone/>
              <a:defRPr sz="4400" b="0"/>
            </a:lvl1pPr>
          </a:lstStyle>
          <a:p>
            <a:r>
              <a:rPr lang="pl-PL"/>
              <a:t>Kliknij, aby edytować styl</a:t>
            </a:r>
            <a:endParaRPr lang="en-US"/>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pl-PL"/>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6" name="Symbol zastępczy stopki 2"/>
          <p:cNvSpPr>
            <a:spLocks noGrp="1"/>
          </p:cNvSpPr>
          <p:nvPr>
            <p:ph type="ftr" sz="quarter" idx="11"/>
          </p:nvPr>
        </p:nvSpPr>
        <p:spPr>
          <a:xfrm>
            <a:off x="971600" y="6309320"/>
            <a:ext cx="7560840" cy="365125"/>
          </a:xfrm>
        </p:spPr>
        <p:txBody>
          <a:bodyPr/>
          <a:lstStyle>
            <a:lvl1pPr>
              <a:defRPr sz="1200"/>
            </a:lvl1pPr>
          </a:lstStyle>
          <a:p>
            <a:pPr>
              <a:defRPr/>
            </a:pPr>
            <a:r>
              <a:rPr lang="pl-PL" dirty="0"/>
              <a:t>Projekt jest współfinansowany ze środków Unii Europejskiej w ramach Europejskiego Funduszu Społecznego</a:t>
            </a:r>
          </a:p>
        </p:txBody>
      </p:sp>
      <p:sp>
        <p:nvSpPr>
          <p:cNvPr id="7" name="Symbol zastępczy numeru slajdu 22"/>
          <p:cNvSpPr>
            <a:spLocks noGrp="1"/>
          </p:cNvSpPr>
          <p:nvPr>
            <p:ph type="sldNum" sz="quarter" idx="12"/>
          </p:nvPr>
        </p:nvSpPr>
        <p:spPr/>
        <p:txBody>
          <a:bodyPr/>
          <a:lstStyle>
            <a:lvl1pPr>
              <a:defRPr/>
            </a:lvl1pPr>
          </a:lstStyle>
          <a:p>
            <a:pPr>
              <a:defRPr/>
            </a:pPr>
            <a:fld id="{200E0C91-301F-4645-B53E-1A4DE52D398B}"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5" name="Prostokąt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Prostokąt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Prostokąt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Prostokąt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pl-PL"/>
              <a:t>Kliknij, aby edytować style wzorca tekstu</a:t>
            </a:r>
          </a:p>
        </p:txBody>
      </p:sp>
      <p:sp>
        <p:nvSpPr>
          <p:cNvPr id="2" name="Tytuł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pl-PL"/>
              <a:t>Kliknij, aby edytować styl</a:t>
            </a:r>
            <a:endParaRPr lang="en-US"/>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pl-PL" noProof="0"/>
              <a:t>Kliknij ikonę, aby dodać obraz</a:t>
            </a:r>
            <a:endParaRPr lang="en-US" noProof="0" dirty="0"/>
          </a:p>
        </p:txBody>
      </p:sp>
      <p:sp>
        <p:nvSpPr>
          <p:cNvPr id="9" name="Symbol zastępczy daty 11"/>
          <p:cNvSpPr>
            <a:spLocks noGrp="1"/>
          </p:cNvSpPr>
          <p:nvPr>
            <p:ph type="dt" sz="half" idx="10"/>
          </p:nvPr>
        </p:nvSpPr>
        <p:spPr>
          <a:xfrm>
            <a:off x="6248400" y="6248400"/>
            <a:ext cx="2667000" cy="365125"/>
          </a:xfrm>
        </p:spPr>
        <p:txBody>
          <a:bodyPr rtlCol="0"/>
          <a:lstStyle>
            <a:lvl1pPr>
              <a:defRPr/>
            </a:lvl1pPr>
          </a:lstStyle>
          <a:p>
            <a:pPr>
              <a:defRPr/>
            </a:pPr>
            <a:fld id="{5137D753-F109-4A3B-928B-E2E2B21A853E}" type="datetime1">
              <a:rPr lang="pl-PL"/>
              <a:pPr>
                <a:defRPr/>
              </a:pPr>
              <a:t>2017-11-23</a:t>
            </a:fld>
            <a:endParaRPr lang="pl-PL"/>
          </a:p>
        </p:txBody>
      </p:sp>
      <p:sp>
        <p:nvSpPr>
          <p:cNvPr id="10" name="Symbol zastępczy numeru slajdu 12"/>
          <p:cNvSpPr>
            <a:spLocks noGrp="1"/>
          </p:cNvSpPr>
          <p:nvPr>
            <p:ph type="sldNum" sz="quarter" idx="11"/>
          </p:nvPr>
        </p:nvSpPr>
        <p:spPr>
          <a:xfrm>
            <a:off x="0" y="4667250"/>
            <a:ext cx="1447800" cy="663575"/>
          </a:xfrm>
        </p:spPr>
        <p:txBody>
          <a:bodyPr rtlCol="0"/>
          <a:lstStyle>
            <a:lvl1pPr>
              <a:defRPr sz="2800"/>
            </a:lvl1pPr>
          </a:lstStyle>
          <a:p>
            <a:pPr>
              <a:defRPr/>
            </a:pPr>
            <a:fld id="{EB0C1102-382A-4AAA-A8C7-3CC7814D4289}" type="slidenum">
              <a:rPr lang="pl-PL"/>
              <a:pPr>
                <a:defRPr/>
              </a:pPr>
              <a:t>‹#›</a:t>
            </a:fld>
            <a:endParaRPr lang="pl-PL"/>
          </a:p>
        </p:txBody>
      </p:sp>
      <p:sp>
        <p:nvSpPr>
          <p:cNvPr id="11" name="Symbol zastępczy stopki 13"/>
          <p:cNvSpPr>
            <a:spLocks noGrp="1"/>
          </p:cNvSpPr>
          <p:nvPr>
            <p:ph type="ftr" sz="quarter" idx="12"/>
          </p:nvPr>
        </p:nvSpPr>
        <p:spPr>
          <a:xfrm>
            <a:off x="1600200" y="6248400"/>
            <a:ext cx="4572000" cy="365125"/>
          </a:xfrm>
        </p:spPr>
        <p:txBody>
          <a:bodyPr rtlCol="0"/>
          <a:lstStyle>
            <a:lvl1pPr>
              <a:defRPr/>
            </a:lvl1pPr>
          </a:lstStyle>
          <a:p>
            <a:pPr>
              <a:defRPr/>
            </a:pPr>
            <a:r>
              <a:rPr lang="pl-PL"/>
              <a:t>Projekt jest współfinansowany ze środków Unii Europejskiej w ramach Europejskiego Funduszu Społecznego</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t>Kliknij, aby edytować styl</a:t>
            </a:r>
            <a:endParaRPr lang="en-US"/>
          </a:p>
        </p:txBody>
      </p:sp>
      <p:sp>
        <p:nvSpPr>
          <p:cNvPr id="1027" name="Symbol zastępczy tekstu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latin typeface="Arial" charset="0"/>
              </a:defRPr>
            </a:lvl1pPr>
          </a:lstStyle>
          <a:p>
            <a:pPr>
              <a:defRPr/>
            </a:pPr>
            <a:fld id="{B57ABD8A-0736-4374-BE5D-0B4D8BC1EA1B}" type="datetime1">
              <a:rPr lang="pl-PL"/>
              <a:pPr>
                <a:defRPr/>
              </a:pPr>
              <a:t>2017-11-23</a:t>
            </a:fld>
            <a:endParaRPr lang="pl-PL"/>
          </a:p>
        </p:txBody>
      </p:sp>
      <p:sp>
        <p:nvSpPr>
          <p:cNvPr id="3" name="Symbol zastępczy stopki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latin typeface="Arial" charset="0"/>
              </a:defRPr>
            </a:lvl1pPr>
          </a:lstStyle>
          <a:p>
            <a:pPr>
              <a:defRPr/>
            </a:pPr>
            <a:r>
              <a:rPr lang="pl-PL"/>
              <a:t>Projekt jest współfinansowany ze środków Unii Europejskiej w ramach Europejskiego Funduszu Społecznego</a:t>
            </a:r>
          </a:p>
        </p:txBody>
      </p:sp>
      <p:sp>
        <p:nvSpPr>
          <p:cNvPr id="7" name="Prostokąt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Prostokąt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Prostokąt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ymbol zastępczy numeru slajdu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latin typeface="Arial" charset="0"/>
              </a:defRPr>
            </a:lvl1pPr>
          </a:lstStyle>
          <a:p>
            <a:pPr>
              <a:defRPr/>
            </a:pPr>
            <a:fld id="{3D0A0BEE-5BB0-4E68-B809-74A211CB3BB5}"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876" r:id="rId1"/>
    <p:sldLayoutId id="2147483872" r:id="rId2"/>
    <p:sldLayoutId id="2147483877" r:id="rId3"/>
    <p:sldLayoutId id="2147483878" r:id="rId4"/>
    <p:sldLayoutId id="2147483879" r:id="rId5"/>
    <p:sldLayoutId id="2147483873" r:id="rId6"/>
    <p:sldLayoutId id="2147483880" r:id="rId7"/>
    <p:sldLayoutId id="2147483874" r:id="rId8"/>
    <p:sldLayoutId id="2147483881" r:id="rId9"/>
    <p:sldLayoutId id="2147483875" r:id="rId10"/>
    <p:sldLayoutId id="2147483882" r:id="rId11"/>
  </p:sldLayoutIdLst>
  <p:hf sldNum="0"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18"/>
        </a:defRPr>
      </a:lvl2pPr>
      <a:lvl3pPr algn="l" rtl="0" eaLnBrk="0" fontAlgn="base" hangingPunct="0">
        <a:spcBef>
          <a:spcPct val="0"/>
        </a:spcBef>
        <a:spcAft>
          <a:spcPct val="0"/>
        </a:spcAft>
        <a:defRPr sz="4400">
          <a:solidFill>
            <a:schemeClr val="tx2"/>
          </a:solidFill>
          <a:latin typeface="Tw Cen MT" pitchFamily="34" charset="-18"/>
        </a:defRPr>
      </a:lvl3pPr>
      <a:lvl4pPr algn="l" rtl="0" eaLnBrk="0" fontAlgn="base" hangingPunct="0">
        <a:spcBef>
          <a:spcPct val="0"/>
        </a:spcBef>
        <a:spcAft>
          <a:spcPct val="0"/>
        </a:spcAft>
        <a:defRPr sz="4400">
          <a:solidFill>
            <a:schemeClr val="tx2"/>
          </a:solidFill>
          <a:latin typeface="Tw Cen MT" pitchFamily="34" charset="-18"/>
        </a:defRPr>
      </a:lvl4pPr>
      <a:lvl5pPr algn="l" rtl="0" eaLnBrk="0" fontAlgn="base" hangingPunct="0">
        <a:spcBef>
          <a:spcPct val="0"/>
        </a:spcBef>
        <a:spcAft>
          <a:spcPct val="0"/>
        </a:spcAft>
        <a:defRPr sz="4400">
          <a:solidFill>
            <a:schemeClr val="tx2"/>
          </a:solidFill>
          <a:latin typeface="Tw Cen MT" pitchFamily="34" charset="-18"/>
        </a:defRPr>
      </a:lvl5pPr>
      <a:lvl6pPr marL="457200" algn="l" rtl="0" fontAlgn="base">
        <a:spcBef>
          <a:spcPct val="0"/>
        </a:spcBef>
        <a:spcAft>
          <a:spcPct val="0"/>
        </a:spcAft>
        <a:defRPr sz="4400">
          <a:solidFill>
            <a:schemeClr val="tx2"/>
          </a:solidFill>
          <a:latin typeface="Tw Cen MT" pitchFamily="34" charset="-18"/>
        </a:defRPr>
      </a:lvl6pPr>
      <a:lvl7pPr marL="914400" algn="l" rtl="0" fontAlgn="base">
        <a:spcBef>
          <a:spcPct val="0"/>
        </a:spcBef>
        <a:spcAft>
          <a:spcPct val="0"/>
        </a:spcAft>
        <a:defRPr sz="4400">
          <a:solidFill>
            <a:schemeClr val="tx2"/>
          </a:solidFill>
          <a:latin typeface="Tw Cen MT" pitchFamily="34" charset="-18"/>
        </a:defRPr>
      </a:lvl7pPr>
      <a:lvl8pPr marL="1371600" algn="l" rtl="0" fontAlgn="base">
        <a:spcBef>
          <a:spcPct val="0"/>
        </a:spcBef>
        <a:spcAft>
          <a:spcPct val="0"/>
        </a:spcAft>
        <a:defRPr sz="4400">
          <a:solidFill>
            <a:schemeClr val="tx2"/>
          </a:solidFill>
          <a:latin typeface="Tw Cen MT" pitchFamily="34" charset="-18"/>
        </a:defRPr>
      </a:lvl8pPr>
      <a:lvl9pPr marL="1828800" algn="l" rtl="0" fontAlgn="base">
        <a:spcBef>
          <a:spcPct val="0"/>
        </a:spcBef>
        <a:spcAft>
          <a:spcPct val="0"/>
        </a:spcAft>
        <a:defRPr sz="4400">
          <a:solidFill>
            <a:schemeClr val="tx2"/>
          </a:solidFill>
          <a:latin typeface="Tw Cen MT" pitchFamily="34" charset="-18"/>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oleObject2.bin"/></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9.emf"/><Relationship Id="rId4" Type="http://schemas.openxmlformats.org/officeDocument/2006/relationships/oleObject" Target="../embeddings/oleObject3.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3.png"/><Relationship Id="rId4" Type="http://schemas.openxmlformats.org/officeDocument/2006/relationships/image" Target="../media/image10.emf"/></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13" y="5072063"/>
            <a:ext cx="8715375" cy="1285875"/>
          </a:xfrm>
        </p:spPr>
        <p:txBody>
          <a:bodyPr/>
          <a:lstStyle/>
          <a:p>
            <a:pPr algn="r" eaLnBrk="1" hangingPunct="1">
              <a:defRPr/>
            </a:pPr>
            <a:br>
              <a:rPr lang="pl-PL" sz="3600" b="1" dirty="0"/>
            </a:br>
            <a:br>
              <a:rPr lang="pl-PL" b="1" dirty="0"/>
            </a:br>
            <a:br>
              <a:rPr lang="pl-PL" dirty="0"/>
            </a:br>
            <a:endParaRPr lang="pl-PL" dirty="0"/>
          </a:p>
        </p:txBody>
      </p:sp>
      <p:sp>
        <p:nvSpPr>
          <p:cNvPr id="3" name="Podtytuł 2"/>
          <p:cNvSpPr>
            <a:spLocks noGrp="1"/>
          </p:cNvSpPr>
          <p:nvPr>
            <p:ph type="subTitle" idx="1"/>
          </p:nvPr>
        </p:nvSpPr>
        <p:spPr>
          <a:xfrm>
            <a:off x="2438400" y="6093296"/>
            <a:ext cx="6705600" cy="663575"/>
          </a:xfrm>
        </p:spPr>
        <p:txBody>
          <a:bodyPr>
            <a:normAutofit fontScale="77500" lnSpcReduction="20000"/>
          </a:bodyPr>
          <a:lstStyle/>
          <a:p>
            <a:pPr algn="ctr" eaLnBrk="1" hangingPunct="1">
              <a:defRPr/>
            </a:pPr>
            <a:r>
              <a:rPr lang="pl-PL" sz="2800" b="1" dirty="0"/>
              <a:t>Wyższa Szkoła Finansów i Zarządzania </a:t>
            </a:r>
            <a:br>
              <a:rPr lang="pl-PL" sz="2800" b="1" dirty="0"/>
            </a:br>
            <a:r>
              <a:rPr lang="pl-PL" sz="2800" b="1" dirty="0"/>
              <a:t>w Warszawie</a:t>
            </a:r>
            <a:endParaRPr lang="pl-PL" sz="2800" dirty="0"/>
          </a:p>
        </p:txBody>
      </p:sp>
      <p:sp>
        <p:nvSpPr>
          <p:cNvPr id="6" name="Prostokąt 5"/>
          <p:cNvSpPr/>
          <p:nvPr/>
        </p:nvSpPr>
        <p:spPr>
          <a:xfrm>
            <a:off x="0" y="0"/>
            <a:ext cx="9144000" cy="1143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pl-PL"/>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7" y="258747"/>
            <a:ext cx="8606161" cy="667202"/>
          </a:xfrm>
          <a:prstGeom prst="rect">
            <a:avLst/>
          </a:prstGeom>
        </p:spPr>
      </p:pic>
      <p:sp>
        <p:nvSpPr>
          <p:cNvPr id="7" name="pole tekstowe 6"/>
          <p:cNvSpPr txBox="1"/>
          <p:nvPr/>
        </p:nvSpPr>
        <p:spPr>
          <a:xfrm>
            <a:off x="755576" y="1841067"/>
            <a:ext cx="7560840" cy="3416320"/>
          </a:xfrm>
          <a:prstGeom prst="rect">
            <a:avLst/>
          </a:prstGeom>
          <a:noFill/>
        </p:spPr>
        <p:txBody>
          <a:bodyPr wrap="square" rtlCol="0">
            <a:spAutoFit/>
          </a:bodyPr>
          <a:lstStyle/>
          <a:p>
            <a:r>
              <a:rPr lang="pl-PL" sz="2800" dirty="0"/>
              <a:t>Analiza kondycji finansowej przedsiębiorstw na podstawie sprawozdań finansowych</a:t>
            </a:r>
          </a:p>
          <a:p>
            <a:endParaRPr lang="pl-PL" sz="2800" dirty="0"/>
          </a:p>
          <a:p>
            <a:pPr algn="ctr"/>
            <a:r>
              <a:rPr lang="pl-PL" sz="2800" dirty="0"/>
              <a:t>Wykład</a:t>
            </a:r>
          </a:p>
          <a:p>
            <a:endParaRPr lang="pl-PL" sz="2800" dirty="0"/>
          </a:p>
          <a:p>
            <a:endParaRPr lang="pl-PL" sz="2800" dirty="0"/>
          </a:p>
          <a:p>
            <a:pPr algn="r"/>
            <a:r>
              <a:rPr lang="pl-PL" sz="2400" dirty="0"/>
              <a:t>Dr Kinga Bauer</a:t>
            </a:r>
          </a:p>
          <a:p>
            <a:pPr algn="r"/>
            <a:r>
              <a:rPr lang="pl-PL" sz="2400" dirty="0"/>
              <a:t>kinga.bauer@uek.krakow.pl</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401205"/>
          </a:xfrm>
          <a:prstGeom prst="rect">
            <a:avLst/>
          </a:prstGeom>
          <a:noFill/>
        </p:spPr>
        <p:txBody>
          <a:bodyPr wrap="square" rtlCol="0">
            <a:spAutoFit/>
          </a:bodyPr>
          <a:lstStyle/>
          <a:p>
            <a:pPr marL="0" lvl="0" indent="0">
              <a:spcBef>
                <a:spcPts val="0"/>
              </a:spcBef>
              <a:buNone/>
              <a:defRPr sz="1800" b="0" i="0" u="none" strike="noStrike" kern="0" cap="none" spc="0" baseline="0">
                <a:solidFill>
                  <a:srgbClr val="000000"/>
                </a:solidFill>
                <a:uFillTx/>
              </a:defRPr>
            </a:pPr>
            <a:r>
              <a:rPr lang="pl-PL" sz="2000" b="1" u="sng" dirty="0">
                <a:solidFill>
                  <a:srgbClr val="FF0000"/>
                </a:solidFill>
                <a:latin typeface="Cambria" panose="02040503050406030204" pitchFamily="18" charset="0"/>
                <a:ea typeface="Arial Unicode MS" pitchFamily="2"/>
                <a:cs typeface="Arial Unicode MS" pitchFamily="2"/>
              </a:rPr>
              <a:t>Bilans jako podstawa analizy sytuacji majątkowej i finansowej: </a:t>
            </a:r>
            <a:r>
              <a:rPr lang="pl-PL" sz="2000" dirty="0">
                <a:solidFill>
                  <a:srgbClr val="FF0000"/>
                </a:solidFill>
                <a:latin typeface="Cambria" panose="02040503050406030204" pitchFamily="18" charset="0"/>
                <a:ea typeface="Arial Unicode MS" pitchFamily="2"/>
                <a:cs typeface="Arial Unicode MS" pitchFamily="2"/>
              </a:rPr>
              <a:t>jest to  zestawienie wartości zasobów majątkowych (aktywów) jednostki gospodarczej oraz źródeł ich finansowania (pasywów). Ma charakter syntetyczny, usystematyzowany</a:t>
            </a:r>
          </a:p>
          <a:p>
            <a:pPr marL="0" lvl="0" indent="0">
              <a:spcBef>
                <a:spcPts val="0"/>
              </a:spcBef>
              <a:buNone/>
              <a:defRPr sz="1800" b="0" i="0" u="none" strike="noStrike" kern="0" cap="none" spc="0" baseline="0">
                <a:solidFill>
                  <a:srgbClr val="000000"/>
                </a:solidFill>
                <a:uFillTx/>
              </a:defRPr>
            </a:pPr>
            <a:r>
              <a:rPr lang="pl-PL" sz="2000" kern="0" dirty="0">
                <a:solidFill>
                  <a:srgbClr val="FF0000"/>
                </a:solidFill>
                <a:latin typeface="Cambria" panose="02040503050406030204" pitchFamily="18" charset="0"/>
                <a:ea typeface="Arial Unicode MS" pitchFamily="2"/>
                <a:cs typeface="Arial Unicode MS" pitchFamily="2"/>
              </a:rPr>
              <a:t>Nazywany jest „fotografią przedsiębiorstwa”, wiernym, rzetelnym obrazem sytuacji majątkowej i finansowej, sporządzonym na dany dzień</a:t>
            </a:r>
            <a:endParaRPr lang="pl-PL" sz="2000" dirty="0">
              <a:solidFill>
                <a:srgbClr val="FF0000"/>
              </a:solidFill>
              <a:latin typeface="Cambria" panose="02040503050406030204" pitchFamily="18" charset="0"/>
              <a:ea typeface="Arial Unicode MS" pitchFamily="2"/>
              <a:cs typeface="Arial Unicode MS" pitchFamily="2"/>
            </a:endParaRPr>
          </a:p>
          <a:p>
            <a:pPr marL="0" lvl="0" indent="0">
              <a:spcBef>
                <a:spcPts val="0"/>
              </a:spcBef>
              <a:buNone/>
              <a:defRPr sz="1800" b="0" i="0" u="none" strike="noStrike" kern="0" cap="none" spc="0" baseline="0">
                <a:solidFill>
                  <a:srgbClr val="000000"/>
                </a:solidFill>
                <a:uFillTx/>
              </a:defRPr>
            </a:pPr>
            <a:endParaRPr lang="pl-PL" sz="2000" u="sng" dirty="0">
              <a:solidFill>
                <a:srgbClr val="FFFFFF"/>
              </a:solidFill>
              <a:latin typeface="Cambria" panose="02040503050406030204" pitchFamily="18" charset="0"/>
              <a:ea typeface="Arial Unicode MS" pitchFamily="2"/>
              <a:cs typeface="Arial Unicode MS" pitchFamily="2"/>
            </a:endParaRPr>
          </a:p>
          <a:p>
            <a:pPr marL="0" lvl="0" indent="0">
              <a:spcBef>
                <a:spcPts val="0"/>
              </a:spcBef>
              <a:buNone/>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ea typeface="Arial Unicode MS" pitchFamily="2"/>
                <a:cs typeface="Arial Unicode MS" pitchFamily="2"/>
              </a:rPr>
              <a:t>dualne ujęcie majątku w bilansie – wynika z jego rozpatrywania w dwóch przekrojach:</a:t>
            </a:r>
          </a:p>
          <a:p>
            <a:pPr marL="0" lvl="0" indent="0">
              <a:spcBef>
                <a:spcPts val="0"/>
              </a:spcBef>
              <a:buNone/>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ea typeface="Arial Unicode MS" pitchFamily="2"/>
                <a:cs typeface="Arial Unicode MS" pitchFamily="2"/>
              </a:rPr>
              <a:t>•	przedmiotowym – polega na pogrupowaniu składników majątku według postaci ich występowania oraz funkcji jaką pełnią w danej jednostce gospodarczej (aktywa)</a:t>
            </a:r>
          </a:p>
          <a:p>
            <a:pPr marL="0" lvl="0" indent="0">
              <a:spcBef>
                <a:spcPts val="0"/>
              </a:spcBef>
              <a:buNone/>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ea typeface="Arial Unicode MS" pitchFamily="2"/>
                <a:cs typeface="Arial Unicode MS" pitchFamily="2"/>
              </a:rPr>
              <a:t>•	finansowym – przedstawia wartość składników majątku według źródeł jego finansowania (pasywa)</a:t>
            </a:r>
          </a:p>
        </p:txBody>
      </p:sp>
    </p:spTree>
    <p:extLst>
      <p:ext uri="{BB962C8B-B14F-4D97-AF65-F5344CB8AC3E}">
        <p14:creationId xmlns:p14="http://schemas.microsoft.com/office/powerpoint/2010/main" val="238691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6" name="Dowolny kształt 1"/>
          <p:cNvSpPr/>
          <p:nvPr/>
        </p:nvSpPr>
        <p:spPr>
          <a:xfrm>
            <a:off x="210466" y="1413320"/>
            <a:ext cx="8567135" cy="121507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900" b="1" i="0" u="none" strike="noStrike" kern="0" cap="none" spc="0" baseline="0" dirty="0">
                <a:solidFill>
                  <a:srgbClr val="000000"/>
                </a:solidFill>
                <a:uFillTx/>
                <a:latin typeface="Times New Roman" pitchFamily="18"/>
                <a:ea typeface="Tahoma" pitchFamily="34"/>
                <a:cs typeface="Tahoma" pitchFamily="34"/>
              </a:rPr>
              <a:t>AKTYWA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900" b="1" i="0" u="none" strike="noStrike" kern="0" cap="none" spc="0" baseline="0" dirty="0">
                <a:solidFill>
                  <a:srgbClr val="000000"/>
                </a:solidFill>
                <a:uFillTx/>
                <a:latin typeface="Times New Roman" pitchFamily="18"/>
                <a:ea typeface="Tahoma" pitchFamily="34"/>
                <a:cs typeface="Tahoma" pitchFamily="34"/>
              </a:rPr>
              <a:t>kontrolowane przez jednostkę zasoby majątkowe, o wiarygodnie określonej wartości, powstałe w wyniku zdarzeń przeszłych, które spowodują w przyszłości wpływ do jednostki korzyści ekonomicznych</a:t>
            </a:r>
          </a:p>
        </p:txBody>
      </p:sp>
      <p:sp>
        <p:nvSpPr>
          <p:cNvPr id="7" name="Dowolny kształt 12"/>
          <p:cNvSpPr/>
          <p:nvPr/>
        </p:nvSpPr>
        <p:spPr>
          <a:xfrm>
            <a:off x="4578028" y="4212001"/>
            <a:ext cx="2424906" cy="168725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FINANSOWE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płatne i wymagalne lub</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przeznaczone do zbycia lub zużycia w ciągu 12 miesięcy od dnia bilansowego</a:t>
            </a:r>
          </a:p>
        </p:txBody>
      </p:sp>
      <p:sp>
        <p:nvSpPr>
          <p:cNvPr id="8" name="Strzałka w lewo i w górę 18"/>
          <p:cNvSpPr/>
          <p:nvPr/>
        </p:nvSpPr>
        <p:spPr>
          <a:xfrm rot="13467373">
            <a:off x="2765878" y="2696779"/>
            <a:ext cx="850392" cy="850392"/>
          </a:xfrm>
          <a:custGeom>
            <a:avLst/>
            <a:gdLst>
              <a:gd name="f0" fmla="val 10800000"/>
              <a:gd name="f1" fmla="val 5400000"/>
              <a:gd name="f2" fmla="val 180"/>
              <a:gd name="f3" fmla="val w"/>
              <a:gd name="f4" fmla="val h"/>
              <a:gd name="f5" fmla="val ss"/>
              <a:gd name="f6" fmla="val 0"/>
              <a:gd name="f7" fmla="val 25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7 f34 1"/>
              <a:gd name="f43" fmla="*/ f38 f34 1"/>
              <a:gd name="f44" fmla="min f41 f40"/>
              <a:gd name="f45" fmla="*/ f44 f7 1"/>
              <a:gd name="f46" fmla="*/ f45 1 100000"/>
              <a:gd name="f47" fmla="*/ f45 1 50000"/>
              <a:gd name="f48" fmla="*/ f45 1 200000"/>
              <a:gd name="f49" fmla="+- f37 0 f47"/>
              <a:gd name="f50" fmla="+- f38 0 f47"/>
              <a:gd name="f51" fmla="+- f37 0 f46"/>
              <a:gd name="f52" fmla="+- f38 0 f46"/>
              <a:gd name="f53" fmla="*/ f48 f34 1"/>
              <a:gd name="f54" fmla="*/ f46 f34 1"/>
              <a:gd name="f55" fmla="+- f51 0 f48"/>
              <a:gd name="f56" fmla="+- f51 f48 0"/>
              <a:gd name="f57" fmla="+- f52 0 f48"/>
              <a:gd name="f58" fmla="+- f52 f48 0"/>
              <a:gd name="f59" fmla="*/ f51 f34 1"/>
              <a:gd name="f60" fmla="*/ f52 f34 1"/>
              <a:gd name="f61" fmla="*/ f50 f34 1"/>
              <a:gd name="f62" fmla="*/ f49 f34 1"/>
              <a:gd name="f63" fmla="+- f46 f56 0"/>
              <a:gd name="f64" fmla="+- f46 f58 0"/>
              <a:gd name="f65" fmla="*/ f57 f34 1"/>
              <a:gd name="f66" fmla="*/ f58 f34 1"/>
              <a:gd name="f67" fmla="*/ f55 f34 1"/>
              <a:gd name="f68" fmla="*/ f56 f34 1"/>
              <a:gd name="f69" fmla="*/ f63 1 2"/>
              <a:gd name="f70" fmla="*/ f64 1 2"/>
              <a:gd name="f71" fmla="*/ f69 f34 1"/>
              <a:gd name="f72" fmla="*/ f70 f34 1"/>
            </a:gdLst>
            <a:ahLst/>
            <a:cxnLst>
              <a:cxn ang="3cd4">
                <a:pos x="hc" y="t"/>
              </a:cxn>
              <a:cxn ang="0">
                <a:pos x="r" y="vc"/>
              </a:cxn>
              <a:cxn ang="cd4">
                <a:pos x="hc" y="b"/>
              </a:cxn>
              <a:cxn ang="cd2">
                <a:pos x="l" y="vc"/>
              </a:cxn>
              <a:cxn ang="f30">
                <a:pos x="f59" y="f39"/>
              </a:cxn>
              <a:cxn ang="f31">
                <a:pos x="f62" y="f54"/>
              </a:cxn>
              <a:cxn ang="f30">
                <a:pos x="f54" y="f61"/>
              </a:cxn>
              <a:cxn ang="f31">
                <a:pos x="f39" y="f60"/>
              </a:cxn>
              <a:cxn ang="f32">
                <a:pos x="f54" y="f43"/>
              </a:cxn>
              <a:cxn ang="f32">
                <a:pos x="f71" y="f66"/>
              </a:cxn>
              <a:cxn ang="f33">
                <a:pos x="f68" y="f72"/>
              </a:cxn>
              <a:cxn ang="f33">
                <a:pos x="f42" y="f54"/>
              </a:cxn>
            </a:cxnLst>
            <a:rect l="f53" t="f65" r="f59" b="f66"/>
            <a:pathLst>
              <a:path>
                <a:moveTo>
                  <a:pt x="f39" y="f60"/>
                </a:moveTo>
                <a:lnTo>
                  <a:pt x="f54" y="f61"/>
                </a:lnTo>
                <a:lnTo>
                  <a:pt x="f54" y="f65"/>
                </a:lnTo>
                <a:lnTo>
                  <a:pt x="f67" y="f65"/>
                </a:lnTo>
                <a:lnTo>
                  <a:pt x="f67" y="f54"/>
                </a:lnTo>
                <a:lnTo>
                  <a:pt x="f62" y="f54"/>
                </a:lnTo>
                <a:lnTo>
                  <a:pt x="f59" y="f39"/>
                </a:lnTo>
                <a:lnTo>
                  <a:pt x="f42" y="f54"/>
                </a:lnTo>
                <a:lnTo>
                  <a:pt x="f68" y="f54"/>
                </a:lnTo>
                <a:lnTo>
                  <a:pt x="f68" y="f66"/>
                </a:lnTo>
                <a:lnTo>
                  <a:pt x="f54" y="f66"/>
                </a:lnTo>
                <a:lnTo>
                  <a:pt x="f54" y="f43"/>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dirty="0">
              <a:solidFill>
                <a:srgbClr val="FFFFFF"/>
              </a:solidFill>
              <a:uFillTx/>
              <a:latin typeface="Calibri"/>
            </a:endParaRPr>
          </a:p>
        </p:txBody>
      </p:sp>
      <p:sp>
        <p:nvSpPr>
          <p:cNvPr id="9" name="Dowolny kształt 19"/>
          <p:cNvSpPr/>
          <p:nvPr/>
        </p:nvSpPr>
        <p:spPr>
          <a:xfrm>
            <a:off x="3060620" y="3306337"/>
            <a:ext cx="3216740" cy="35996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AKTYWA OBROTOWE</a:t>
            </a:r>
          </a:p>
        </p:txBody>
      </p:sp>
      <p:sp>
        <p:nvSpPr>
          <p:cNvPr id="10" name="Strzałka w lewo i w górę 20"/>
          <p:cNvSpPr/>
          <p:nvPr/>
        </p:nvSpPr>
        <p:spPr>
          <a:xfrm rot="13467373">
            <a:off x="4243794" y="3662416"/>
            <a:ext cx="850392" cy="850392"/>
          </a:xfrm>
          <a:custGeom>
            <a:avLst/>
            <a:gdLst>
              <a:gd name="f0" fmla="val 10800000"/>
              <a:gd name="f1" fmla="val 5400000"/>
              <a:gd name="f2" fmla="val 180"/>
              <a:gd name="f3" fmla="val w"/>
              <a:gd name="f4" fmla="val h"/>
              <a:gd name="f5" fmla="val ss"/>
              <a:gd name="f6" fmla="val 0"/>
              <a:gd name="f7" fmla="val 25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7 f34 1"/>
              <a:gd name="f43" fmla="*/ f38 f34 1"/>
              <a:gd name="f44" fmla="min f41 f40"/>
              <a:gd name="f45" fmla="*/ f44 f7 1"/>
              <a:gd name="f46" fmla="*/ f45 1 100000"/>
              <a:gd name="f47" fmla="*/ f45 1 50000"/>
              <a:gd name="f48" fmla="*/ f45 1 200000"/>
              <a:gd name="f49" fmla="+- f37 0 f47"/>
              <a:gd name="f50" fmla="+- f38 0 f47"/>
              <a:gd name="f51" fmla="+- f37 0 f46"/>
              <a:gd name="f52" fmla="+- f38 0 f46"/>
              <a:gd name="f53" fmla="*/ f48 f34 1"/>
              <a:gd name="f54" fmla="*/ f46 f34 1"/>
              <a:gd name="f55" fmla="+- f51 0 f48"/>
              <a:gd name="f56" fmla="+- f51 f48 0"/>
              <a:gd name="f57" fmla="+- f52 0 f48"/>
              <a:gd name="f58" fmla="+- f52 f48 0"/>
              <a:gd name="f59" fmla="*/ f51 f34 1"/>
              <a:gd name="f60" fmla="*/ f52 f34 1"/>
              <a:gd name="f61" fmla="*/ f50 f34 1"/>
              <a:gd name="f62" fmla="*/ f49 f34 1"/>
              <a:gd name="f63" fmla="+- f46 f56 0"/>
              <a:gd name="f64" fmla="+- f46 f58 0"/>
              <a:gd name="f65" fmla="*/ f57 f34 1"/>
              <a:gd name="f66" fmla="*/ f58 f34 1"/>
              <a:gd name="f67" fmla="*/ f55 f34 1"/>
              <a:gd name="f68" fmla="*/ f56 f34 1"/>
              <a:gd name="f69" fmla="*/ f63 1 2"/>
              <a:gd name="f70" fmla="*/ f64 1 2"/>
              <a:gd name="f71" fmla="*/ f69 f34 1"/>
              <a:gd name="f72" fmla="*/ f70 f34 1"/>
            </a:gdLst>
            <a:ahLst/>
            <a:cxnLst>
              <a:cxn ang="3cd4">
                <a:pos x="hc" y="t"/>
              </a:cxn>
              <a:cxn ang="0">
                <a:pos x="r" y="vc"/>
              </a:cxn>
              <a:cxn ang="cd4">
                <a:pos x="hc" y="b"/>
              </a:cxn>
              <a:cxn ang="cd2">
                <a:pos x="l" y="vc"/>
              </a:cxn>
              <a:cxn ang="f30">
                <a:pos x="f59" y="f39"/>
              </a:cxn>
              <a:cxn ang="f31">
                <a:pos x="f62" y="f54"/>
              </a:cxn>
              <a:cxn ang="f30">
                <a:pos x="f54" y="f61"/>
              </a:cxn>
              <a:cxn ang="f31">
                <a:pos x="f39" y="f60"/>
              </a:cxn>
              <a:cxn ang="f32">
                <a:pos x="f54" y="f43"/>
              </a:cxn>
              <a:cxn ang="f32">
                <a:pos x="f71" y="f66"/>
              </a:cxn>
              <a:cxn ang="f33">
                <a:pos x="f68" y="f72"/>
              </a:cxn>
              <a:cxn ang="f33">
                <a:pos x="f42" y="f54"/>
              </a:cxn>
            </a:cxnLst>
            <a:rect l="f53" t="f65" r="f59" b="f66"/>
            <a:pathLst>
              <a:path>
                <a:moveTo>
                  <a:pt x="f39" y="f60"/>
                </a:moveTo>
                <a:lnTo>
                  <a:pt x="f54" y="f61"/>
                </a:lnTo>
                <a:lnTo>
                  <a:pt x="f54" y="f65"/>
                </a:lnTo>
                <a:lnTo>
                  <a:pt x="f67" y="f65"/>
                </a:lnTo>
                <a:lnTo>
                  <a:pt x="f67" y="f54"/>
                </a:lnTo>
                <a:lnTo>
                  <a:pt x="f62" y="f54"/>
                </a:lnTo>
                <a:lnTo>
                  <a:pt x="f59" y="f39"/>
                </a:lnTo>
                <a:lnTo>
                  <a:pt x="f42" y="f54"/>
                </a:lnTo>
                <a:lnTo>
                  <a:pt x="f68" y="f54"/>
                </a:lnTo>
                <a:lnTo>
                  <a:pt x="f68" y="f66"/>
                </a:lnTo>
                <a:lnTo>
                  <a:pt x="f54" y="f66"/>
                </a:lnTo>
                <a:lnTo>
                  <a:pt x="f54" y="f43"/>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FFFFFF"/>
              </a:solidFill>
              <a:uFillTx/>
              <a:latin typeface="Calibri"/>
            </a:endParaRPr>
          </a:p>
        </p:txBody>
      </p:sp>
      <p:sp>
        <p:nvSpPr>
          <p:cNvPr id="11" name="Dowolny kształt 22"/>
          <p:cNvSpPr/>
          <p:nvPr/>
        </p:nvSpPr>
        <p:spPr>
          <a:xfrm>
            <a:off x="199039" y="3212346"/>
            <a:ext cx="2428745" cy="142179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AKTYWA TRWAŁE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będą wykorzystywane w jednostce przez okres dłuższy niż 12 miesięcy od dnia bilansowego</a:t>
            </a:r>
          </a:p>
        </p:txBody>
      </p:sp>
      <p:sp>
        <p:nvSpPr>
          <p:cNvPr id="12" name="Dowolny kształt 24"/>
          <p:cNvSpPr/>
          <p:nvPr/>
        </p:nvSpPr>
        <p:spPr>
          <a:xfrm>
            <a:off x="2461763" y="4212001"/>
            <a:ext cx="2278447" cy="195271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RZECZOWE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Times New Roman" pitchFamily="18"/>
                <a:ea typeface="Arial Unicode MS" pitchFamily="2"/>
                <a:cs typeface="Tahoma" pitchFamily="2"/>
              </a:rPr>
              <a:t>przeznaczone do zbycia lub zużycia w ciągu 12 miesięcy od dnia bilansowego lub w ciągu normalnego cyklu operacyjnego</a:t>
            </a:r>
          </a:p>
        </p:txBody>
      </p:sp>
      <p:sp>
        <p:nvSpPr>
          <p:cNvPr id="13" name="Strzałka: w prawo 12"/>
          <p:cNvSpPr/>
          <p:nvPr/>
        </p:nvSpPr>
        <p:spPr>
          <a:xfrm rot="796209">
            <a:off x="3091035" y="3157221"/>
            <a:ext cx="4499140" cy="179529"/>
          </a:xfrm>
          <a:prstGeom prst="rightArrow">
            <a:avLst/>
          </a:prstGeom>
          <a:solidFill>
            <a:schemeClr val="accent1">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trzałka: w prawo 13"/>
          <p:cNvSpPr/>
          <p:nvPr/>
        </p:nvSpPr>
        <p:spPr>
          <a:xfrm rot="165980">
            <a:off x="3151016" y="2724422"/>
            <a:ext cx="4411398" cy="220156"/>
          </a:xfrm>
          <a:prstGeom prst="rightArrow">
            <a:avLst/>
          </a:prstGeom>
          <a:solidFill>
            <a:schemeClr val="accent1">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ole tekstowe 14"/>
          <p:cNvSpPr txBox="1"/>
          <p:nvPr/>
        </p:nvSpPr>
        <p:spPr>
          <a:xfrm>
            <a:off x="7599500" y="2439612"/>
            <a:ext cx="954068" cy="923330"/>
          </a:xfrm>
          <a:prstGeom prst="rect">
            <a:avLst/>
          </a:prstGeom>
          <a:noFill/>
        </p:spPr>
        <p:txBody>
          <a:bodyPr wrap="square" rtlCol="0">
            <a:spAutoFit/>
          </a:bodyPr>
          <a:lstStyle/>
          <a:p>
            <a:r>
              <a:rPr lang="pl-PL" dirty="0">
                <a:latin typeface="Cambria" panose="02040503050406030204" pitchFamily="18" charset="0"/>
              </a:rPr>
              <a:t>Udziały (akcje) własne</a:t>
            </a:r>
            <a:endParaRPr lang="en-GB" dirty="0">
              <a:latin typeface="Cambria" panose="02040503050406030204" pitchFamily="18" charset="0"/>
            </a:endParaRPr>
          </a:p>
        </p:txBody>
      </p:sp>
      <p:sp>
        <p:nvSpPr>
          <p:cNvPr id="16" name="pole tekstowe 15"/>
          <p:cNvSpPr txBox="1"/>
          <p:nvPr/>
        </p:nvSpPr>
        <p:spPr>
          <a:xfrm>
            <a:off x="7639609" y="3461579"/>
            <a:ext cx="1411925" cy="1200329"/>
          </a:xfrm>
          <a:prstGeom prst="rect">
            <a:avLst/>
          </a:prstGeom>
          <a:noFill/>
        </p:spPr>
        <p:txBody>
          <a:bodyPr wrap="square" rtlCol="0">
            <a:spAutoFit/>
          </a:bodyPr>
          <a:lstStyle/>
          <a:p>
            <a:r>
              <a:rPr lang="pl-PL" dirty="0">
                <a:latin typeface="Cambria" panose="02040503050406030204" pitchFamily="18" charset="0"/>
              </a:rPr>
              <a:t>Należne wpłaty na kapitał podst.</a:t>
            </a:r>
            <a:endParaRPr lang="en-GB" dirty="0">
              <a:latin typeface="Cambria" panose="02040503050406030204" pitchFamily="18" charset="0"/>
            </a:endParaRPr>
          </a:p>
        </p:txBody>
      </p:sp>
    </p:spTree>
    <p:extLst>
      <p:ext uri="{BB962C8B-B14F-4D97-AF65-F5344CB8AC3E}">
        <p14:creationId xmlns:p14="http://schemas.microsoft.com/office/powerpoint/2010/main" val="2197053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6" name="Dowolny kształt 1"/>
          <p:cNvSpPr/>
          <p:nvPr/>
        </p:nvSpPr>
        <p:spPr>
          <a:xfrm>
            <a:off x="764815" y="1365885"/>
            <a:ext cx="7849319" cy="100867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400" b="1" i="0" u="none" strike="noStrike" kern="1200" cap="none" spc="0" baseline="0" dirty="0">
              <a:solidFill>
                <a:srgbClr val="000000"/>
              </a:solidFill>
              <a:uFillTx/>
              <a:latin typeface="Times New Roman" pitchFamily="18"/>
              <a:ea typeface="Tahoma" pitchFamily="34"/>
              <a:cs typeface="Tahoma"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900" b="1" i="0" u="none" strike="noStrike" kern="0" cap="none" spc="0" baseline="0" dirty="0">
                <a:solidFill>
                  <a:srgbClr val="000000"/>
                </a:solidFill>
                <a:uFillTx/>
                <a:latin typeface="Times New Roman" pitchFamily="18"/>
                <a:ea typeface="Tahoma" pitchFamily="34"/>
                <a:cs typeface="Tahoma" pitchFamily="34"/>
              </a:rPr>
              <a:t>PASYWA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900" b="1" i="0" u="none" strike="noStrike" kern="0" cap="none" spc="0" baseline="0" dirty="0">
                <a:solidFill>
                  <a:srgbClr val="000000"/>
                </a:solidFill>
                <a:uFillTx/>
                <a:latin typeface="Times New Roman" pitchFamily="18"/>
                <a:ea typeface="Tahoma" pitchFamily="34"/>
                <a:cs typeface="Tahoma" pitchFamily="34"/>
              </a:rPr>
              <a:t>stanowią własne i obce źródła finansowania zasobów majątkowych</a:t>
            </a:r>
          </a:p>
        </p:txBody>
      </p:sp>
      <p:sp>
        <p:nvSpPr>
          <p:cNvPr id="7" name="Dowolny kształt 12"/>
          <p:cNvSpPr/>
          <p:nvPr/>
        </p:nvSpPr>
        <p:spPr>
          <a:xfrm>
            <a:off x="6564431" y="4441907"/>
            <a:ext cx="2424906" cy="8908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ZOBOWIĄZANIA</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długoterminowe</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krótkoterminowe</a:t>
            </a:r>
          </a:p>
        </p:txBody>
      </p:sp>
      <p:sp>
        <p:nvSpPr>
          <p:cNvPr id="8" name="Strzałka w lewo i w górę 18"/>
          <p:cNvSpPr/>
          <p:nvPr/>
        </p:nvSpPr>
        <p:spPr>
          <a:xfrm rot="13467373">
            <a:off x="4133298" y="2496777"/>
            <a:ext cx="850392" cy="850392"/>
          </a:xfrm>
          <a:custGeom>
            <a:avLst/>
            <a:gdLst>
              <a:gd name="f0" fmla="val 10800000"/>
              <a:gd name="f1" fmla="val 5400000"/>
              <a:gd name="f2" fmla="val 180"/>
              <a:gd name="f3" fmla="val w"/>
              <a:gd name="f4" fmla="val h"/>
              <a:gd name="f5" fmla="val ss"/>
              <a:gd name="f6" fmla="val 0"/>
              <a:gd name="f7" fmla="val 25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7 f34 1"/>
              <a:gd name="f43" fmla="*/ f38 f34 1"/>
              <a:gd name="f44" fmla="min f41 f40"/>
              <a:gd name="f45" fmla="*/ f44 f7 1"/>
              <a:gd name="f46" fmla="*/ f45 1 100000"/>
              <a:gd name="f47" fmla="*/ f45 1 50000"/>
              <a:gd name="f48" fmla="*/ f45 1 200000"/>
              <a:gd name="f49" fmla="+- f37 0 f47"/>
              <a:gd name="f50" fmla="+- f38 0 f47"/>
              <a:gd name="f51" fmla="+- f37 0 f46"/>
              <a:gd name="f52" fmla="+- f38 0 f46"/>
              <a:gd name="f53" fmla="*/ f48 f34 1"/>
              <a:gd name="f54" fmla="*/ f46 f34 1"/>
              <a:gd name="f55" fmla="+- f51 0 f48"/>
              <a:gd name="f56" fmla="+- f51 f48 0"/>
              <a:gd name="f57" fmla="+- f52 0 f48"/>
              <a:gd name="f58" fmla="+- f52 f48 0"/>
              <a:gd name="f59" fmla="*/ f51 f34 1"/>
              <a:gd name="f60" fmla="*/ f52 f34 1"/>
              <a:gd name="f61" fmla="*/ f50 f34 1"/>
              <a:gd name="f62" fmla="*/ f49 f34 1"/>
              <a:gd name="f63" fmla="+- f46 f56 0"/>
              <a:gd name="f64" fmla="+- f46 f58 0"/>
              <a:gd name="f65" fmla="*/ f57 f34 1"/>
              <a:gd name="f66" fmla="*/ f58 f34 1"/>
              <a:gd name="f67" fmla="*/ f55 f34 1"/>
              <a:gd name="f68" fmla="*/ f56 f34 1"/>
              <a:gd name="f69" fmla="*/ f63 1 2"/>
              <a:gd name="f70" fmla="*/ f64 1 2"/>
              <a:gd name="f71" fmla="*/ f69 f34 1"/>
              <a:gd name="f72" fmla="*/ f70 f34 1"/>
            </a:gdLst>
            <a:ahLst/>
            <a:cxnLst>
              <a:cxn ang="3cd4">
                <a:pos x="hc" y="t"/>
              </a:cxn>
              <a:cxn ang="0">
                <a:pos x="r" y="vc"/>
              </a:cxn>
              <a:cxn ang="cd4">
                <a:pos x="hc" y="b"/>
              </a:cxn>
              <a:cxn ang="cd2">
                <a:pos x="l" y="vc"/>
              </a:cxn>
              <a:cxn ang="f30">
                <a:pos x="f59" y="f39"/>
              </a:cxn>
              <a:cxn ang="f31">
                <a:pos x="f62" y="f54"/>
              </a:cxn>
              <a:cxn ang="f30">
                <a:pos x="f54" y="f61"/>
              </a:cxn>
              <a:cxn ang="f31">
                <a:pos x="f39" y="f60"/>
              </a:cxn>
              <a:cxn ang="f32">
                <a:pos x="f54" y="f43"/>
              </a:cxn>
              <a:cxn ang="f32">
                <a:pos x="f71" y="f66"/>
              </a:cxn>
              <a:cxn ang="f33">
                <a:pos x="f68" y="f72"/>
              </a:cxn>
              <a:cxn ang="f33">
                <a:pos x="f42" y="f54"/>
              </a:cxn>
            </a:cxnLst>
            <a:rect l="f53" t="f65" r="f59" b="f66"/>
            <a:pathLst>
              <a:path>
                <a:moveTo>
                  <a:pt x="f39" y="f60"/>
                </a:moveTo>
                <a:lnTo>
                  <a:pt x="f54" y="f61"/>
                </a:lnTo>
                <a:lnTo>
                  <a:pt x="f54" y="f65"/>
                </a:lnTo>
                <a:lnTo>
                  <a:pt x="f67" y="f65"/>
                </a:lnTo>
                <a:lnTo>
                  <a:pt x="f67" y="f54"/>
                </a:lnTo>
                <a:lnTo>
                  <a:pt x="f62" y="f54"/>
                </a:lnTo>
                <a:lnTo>
                  <a:pt x="f59" y="f39"/>
                </a:lnTo>
                <a:lnTo>
                  <a:pt x="f42" y="f54"/>
                </a:lnTo>
                <a:lnTo>
                  <a:pt x="f68" y="f54"/>
                </a:lnTo>
                <a:lnTo>
                  <a:pt x="f68" y="f66"/>
                </a:lnTo>
                <a:lnTo>
                  <a:pt x="f54" y="f66"/>
                </a:lnTo>
                <a:lnTo>
                  <a:pt x="f54" y="f43"/>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FFFFFF"/>
              </a:solidFill>
              <a:uFillTx/>
              <a:latin typeface="Calibri"/>
            </a:endParaRPr>
          </a:p>
        </p:txBody>
      </p:sp>
      <p:sp>
        <p:nvSpPr>
          <p:cNvPr id="9" name="Dowolny kształt 19"/>
          <p:cNvSpPr/>
          <p:nvPr/>
        </p:nvSpPr>
        <p:spPr>
          <a:xfrm>
            <a:off x="4317943" y="3179093"/>
            <a:ext cx="4115659" cy="6254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ZOBOW.I REZERWY NA ZOBOW.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nazywane kapitałami obcymi</a:t>
            </a:r>
          </a:p>
        </p:txBody>
      </p:sp>
      <p:sp>
        <p:nvSpPr>
          <p:cNvPr id="10" name="Strzałka w lewo i w górę 20"/>
          <p:cNvSpPr/>
          <p:nvPr/>
        </p:nvSpPr>
        <p:spPr>
          <a:xfrm rot="13467373">
            <a:off x="5769141" y="3851232"/>
            <a:ext cx="850392" cy="850392"/>
          </a:xfrm>
          <a:custGeom>
            <a:avLst/>
            <a:gdLst>
              <a:gd name="f0" fmla="val 10800000"/>
              <a:gd name="f1" fmla="val 5400000"/>
              <a:gd name="f2" fmla="val 180"/>
              <a:gd name="f3" fmla="val w"/>
              <a:gd name="f4" fmla="val h"/>
              <a:gd name="f5" fmla="val ss"/>
              <a:gd name="f6" fmla="val 0"/>
              <a:gd name="f7" fmla="val 25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7 f34 1"/>
              <a:gd name="f43" fmla="*/ f38 f34 1"/>
              <a:gd name="f44" fmla="min f41 f40"/>
              <a:gd name="f45" fmla="*/ f44 f7 1"/>
              <a:gd name="f46" fmla="*/ f45 1 100000"/>
              <a:gd name="f47" fmla="*/ f45 1 50000"/>
              <a:gd name="f48" fmla="*/ f45 1 200000"/>
              <a:gd name="f49" fmla="+- f37 0 f47"/>
              <a:gd name="f50" fmla="+- f38 0 f47"/>
              <a:gd name="f51" fmla="+- f37 0 f46"/>
              <a:gd name="f52" fmla="+- f38 0 f46"/>
              <a:gd name="f53" fmla="*/ f48 f34 1"/>
              <a:gd name="f54" fmla="*/ f46 f34 1"/>
              <a:gd name="f55" fmla="+- f51 0 f48"/>
              <a:gd name="f56" fmla="+- f51 f48 0"/>
              <a:gd name="f57" fmla="+- f52 0 f48"/>
              <a:gd name="f58" fmla="+- f52 f48 0"/>
              <a:gd name="f59" fmla="*/ f51 f34 1"/>
              <a:gd name="f60" fmla="*/ f52 f34 1"/>
              <a:gd name="f61" fmla="*/ f50 f34 1"/>
              <a:gd name="f62" fmla="*/ f49 f34 1"/>
              <a:gd name="f63" fmla="+- f46 f56 0"/>
              <a:gd name="f64" fmla="+- f46 f58 0"/>
              <a:gd name="f65" fmla="*/ f57 f34 1"/>
              <a:gd name="f66" fmla="*/ f58 f34 1"/>
              <a:gd name="f67" fmla="*/ f55 f34 1"/>
              <a:gd name="f68" fmla="*/ f56 f34 1"/>
              <a:gd name="f69" fmla="*/ f63 1 2"/>
              <a:gd name="f70" fmla="*/ f64 1 2"/>
              <a:gd name="f71" fmla="*/ f69 f34 1"/>
              <a:gd name="f72" fmla="*/ f70 f34 1"/>
            </a:gdLst>
            <a:ahLst/>
            <a:cxnLst>
              <a:cxn ang="3cd4">
                <a:pos x="hc" y="t"/>
              </a:cxn>
              <a:cxn ang="0">
                <a:pos x="r" y="vc"/>
              </a:cxn>
              <a:cxn ang="cd4">
                <a:pos x="hc" y="b"/>
              </a:cxn>
              <a:cxn ang="cd2">
                <a:pos x="l" y="vc"/>
              </a:cxn>
              <a:cxn ang="f30">
                <a:pos x="f59" y="f39"/>
              </a:cxn>
              <a:cxn ang="f31">
                <a:pos x="f62" y="f54"/>
              </a:cxn>
              <a:cxn ang="f30">
                <a:pos x="f54" y="f61"/>
              </a:cxn>
              <a:cxn ang="f31">
                <a:pos x="f39" y="f60"/>
              </a:cxn>
              <a:cxn ang="f32">
                <a:pos x="f54" y="f43"/>
              </a:cxn>
              <a:cxn ang="f32">
                <a:pos x="f71" y="f66"/>
              </a:cxn>
              <a:cxn ang="f33">
                <a:pos x="f68" y="f72"/>
              </a:cxn>
              <a:cxn ang="f33">
                <a:pos x="f42" y="f54"/>
              </a:cxn>
            </a:cxnLst>
            <a:rect l="f53" t="f65" r="f59" b="f66"/>
            <a:pathLst>
              <a:path>
                <a:moveTo>
                  <a:pt x="f39" y="f60"/>
                </a:moveTo>
                <a:lnTo>
                  <a:pt x="f54" y="f61"/>
                </a:lnTo>
                <a:lnTo>
                  <a:pt x="f54" y="f65"/>
                </a:lnTo>
                <a:lnTo>
                  <a:pt x="f67" y="f65"/>
                </a:lnTo>
                <a:lnTo>
                  <a:pt x="f67" y="f54"/>
                </a:lnTo>
                <a:lnTo>
                  <a:pt x="f62" y="f54"/>
                </a:lnTo>
                <a:lnTo>
                  <a:pt x="f59" y="f39"/>
                </a:lnTo>
                <a:lnTo>
                  <a:pt x="f42" y="f54"/>
                </a:lnTo>
                <a:lnTo>
                  <a:pt x="f68" y="f54"/>
                </a:lnTo>
                <a:lnTo>
                  <a:pt x="f68" y="f66"/>
                </a:lnTo>
                <a:lnTo>
                  <a:pt x="f54" y="f66"/>
                </a:lnTo>
                <a:lnTo>
                  <a:pt x="f54" y="f43"/>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FFFFFF"/>
              </a:solidFill>
              <a:uFillTx/>
              <a:latin typeface="Calibri"/>
            </a:endParaRPr>
          </a:p>
        </p:txBody>
      </p:sp>
      <p:sp>
        <p:nvSpPr>
          <p:cNvPr id="11" name="Dowolny kształt 22"/>
          <p:cNvSpPr/>
          <p:nvPr/>
        </p:nvSpPr>
        <p:spPr>
          <a:xfrm>
            <a:off x="460564" y="3138055"/>
            <a:ext cx="4034433" cy="168725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KAPITAŁY WŁASNE</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stanowią równowartość środków wniesionych w momencie założenia jednostki oraz środków wygospodarowanych przez jednostkę w toku jej działalności</a:t>
            </a:r>
          </a:p>
        </p:txBody>
      </p:sp>
      <p:sp>
        <p:nvSpPr>
          <p:cNvPr id="12" name="Dowolny kształt 24"/>
          <p:cNvSpPr/>
          <p:nvPr/>
        </p:nvSpPr>
        <p:spPr>
          <a:xfrm>
            <a:off x="4199354" y="4433750"/>
            <a:ext cx="2278447" cy="35996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Times New Roman" pitchFamily="18"/>
                <a:ea typeface="Arial Unicode MS" pitchFamily="2"/>
                <a:cs typeface="Tahoma" pitchFamily="2"/>
              </a:rPr>
              <a:t>REZERWY</a:t>
            </a:r>
          </a:p>
        </p:txBody>
      </p:sp>
    </p:spTree>
    <p:extLst>
      <p:ext uri="{BB962C8B-B14F-4D97-AF65-F5344CB8AC3E}">
        <p14:creationId xmlns:p14="http://schemas.microsoft.com/office/powerpoint/2010/main" val="299490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100" b="1" dirty="0">
                <a:solidFill>
                  <a:srgbClr val="0070C0"/>
                </a:solidFill>
                <a:latin typeface="Calibri" pitchFamily="34"/>
                <a:ea typeface="Tahoma" pitchFamily="34"/>
                <a:cs typeface="Tahoma" pitchFamily="34"/>
              </a:rPr>
              <a:t>Uproszczona forma bilansu: przed nowelizacją </a:t>
            </a:r>
            <a:r>
              <a:rPr lang="pl-PL" sz="2100" b="1" dirty="0" err="1">
                <a:solidFill>
                  <a:srgbClr val="0070C0"/>
                </a:solidFill>
                <a:latin typeface="Calibri" pitchFamily="34"/>
                <a:ea typeface="Tahoma" pitchFamily="34"/>
                <a:cs typeface="Tahoma" pitchFamily="34"/>
              </a:rPr>
              <a:t>UoR</a:t>
            </a:r>
            <a:r>
              <a:rPr lang="pl-PL" sz="2100" b="1" dirty="0">
                <a:solidFill>
                  <a:srgbClr val="0070C0"/>
                </a:solidFill>
                <a:latin typeface="Calibri" pitchFamily="34"/>
                <a:ea typeface="Tahoma" pitchFamily="34"/>
                <a:cs typeface="Tahoma" pitchFamily="34"/>
              </a:rPr>
              <a:t> z dnia 23 lipca 2015</a:t>
            </a:r>
            <a:endParaRPr lang="pl-PL" sz="2100" dirty="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307777"/>
          </a:xfrm>
          <a:prstGeom prst="rect">
            <a:avLst/>
          </a:prstGeom>
          <a:noFill/>
        </p:spPr>
        <p:txBody>
          <a:bodyPr wrap="square" rtlCol="0">
            <a:spAutoFit/>
          </a:bodyPr>
          <a:lstStyle/>
          <a:p>
            <a:pPr lvl="0" fontAlgn="auto">
              <a:spcBef>
                <a:spcPts val="0"/>
              </a:spcBef>
              <a:spcAft>
                <a:spcPts val="0"/>
              </a:spcAft>
              <a:defRPr sz="1800" b="0" i="0" u="none" strike="noStrike" kern="0" cap="none" spc="0" baseline="0">
                <a:solidFill>
                  <a:srgbClr val="000000"/>
                </a:solidFill>
                <a:uFillTx/>
              </a:defRPr>
            </a:pPr>
            <a:endParaRPr lang="pl-PL" sz="1400" dirty="0">
              <a:solidFill>
                <a:srgbClr val="000000"/>
              </a:solidFill>
              <a:latin typeface="Calibri"/>
              <a:ea typeface="Tahoma" pitchFamily="34"/>
              <a:cs typeface="Tahoma" pitchFamily="34"/>
            </a:endParaRPr>
          </a:p>
        </p:txBody>
      </p:sp>
      <p:graphicFrame>
        <p:nvGraphicFramePr>
          <p:cNvPr id="3" name="Tabela 2"/>
          <p:cNvGraphicFramePr>
            <a:graphicFrameLocks noGrp="1"/>
          </p:cNvGraphicFramePr>
          <p:nvPr>
            <p:extLst>
              <p:ext uri="{D42A27DB-BD31-4B8C-83A1-F6EECF244321}">
                <p14:modId xmlns:p14="http://schemas.microsoft.com/office/powerpoint/2010/main" val="1270766484"/>
              </p:ext>
            </p:extLst>
          </p:nvPr>
        </p:nvGraphicFramePr>
        <p:xfrm>
          <a:off x="368995" y="1565784"/>
          <a:ext cx="8603470" cy="4563237"/>
        </p:xfrm>
        <a:graphic>
          <a:graphicData uri="http://schemas.openxmlformats.org/drawingml/2006/table">
            <a:tbl>
              <a:tblPr>
                <a:effectLst/>
              </a:tblPr>
              <a:tblGrid>
                <a:gridCol w="4173051">
                  <a:extLst>
                    <a:ext uri="{9D8B030D-6E8A-4147-A177-3AD203B41FA5}">
                      <a16:colId xmlns:a16="http://schemas.microsoft.com/office/drawing/2014/main" val="3055944678"/>
                    </a:ext>
                  </a:extLst>
                </a:gridCol>
                <a:gridCol w="4430419">
                  <a:extLst>
                    <a:ext uri="{9D8B030D-6E8A-4147-A177-3AD203B41FA5}">
                      <a16:colId xmlns:a16="http://schemas.microsoft.com/office/drawing/2014/main" val="1087121861"/>
                    </a:ext>
                  </a:extLst>
                </a:gridCol>
              </a:tblGrid>
              <a:tr h="400684">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AKTYWA</a:t>
                      </a:r>
                    </a:p>
                  </a:txBody>
                  <a:tcPr/>
                </a:tc>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PASYWA</a:t>
                      </a:r>
                    </a:p>
                  </a:txBody>
                  <a:tcPr/>
                </a:tc>
                <a:extLst>
                  <a:ext uri="{0D108BD9-81ED-4DB2-BD59-A6C34878D82A}">
                    <a16:rowId xmlns:a16="http://schemas.microsoft.com/office/drawing/2014/main" val="263867624"/>
                  </a:ext>
                </a:extLst>
              </a:tr>
              <a:tr h="3633709">
                <a:tc>
                  <a:txBody>
                    <a:bodyPr/>
                    <a:lstStyle/>
                    <a:p>
                      <a:pPr marL="0" marR="0" lvl="0" indent="0" algn="just" rtl="0" hangingPunct="0">
                        <a:lnSpc>
                          <a:spcPct val="102000"/>
                        </a:lnSpc>
                        <a:buNone/>
                        <a:tabLst/>
                      </a:pPr>
                      <a:r>
                        <a:rPr lang="pl-PL" sz="1600" dirty="0">
                          <a:latin typeface="Calibri" pitchFamily="34"/>
                          <a:ea typeface="Arial Unicode MS" pitchFamily="2"/>
                          <a:cs typeface="Arial Unicode MS" pitchFamily="2"/>
                        </a:rPr>
                        <a:t>A. AKTYWA TRWAŁE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Wartości niematerialne i prawne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Rzeczowe aktywa trwałe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Należności długoterminowe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Inwestycje długoterminowe</a:t>
                      </a:r>
                    </a:p>
                    <a:p>
                      <a:pPr marL="0" marR="0" lvl="0" indent="0" algn="just" rtl="0" hangingPunct="0">
                        <a:lnSpc>
                          <a:spcPct val="102000"/>
                        </a:lnSpc>
                        <a:buClr>
                          <a:srgbClr val="000000"/>
                        </a:buClr>
                        <a:buSzPct val="45000"/>
                        <a:buFont typeface="Wingdings" pitchFamily="2"/>
                        <a:buChar char=""/>
                        <a:tabLst/>
                      </a:pPr>
                      <a:r>
                        <a:rPr lang="pl-PL" sz="1600" dirty="0" err="1">
                          <a:latin typeface="Calibri" pitchFamily="34"/>
                          <a:ea typeface="Arial Unicode MS" pitchFamily="2"/>
                          <a:cs typeface="Arial Unicode MS" pitchFamily="2"/>
                        </a:rPr>
                        <a:t>Długoterm</a:t>
                      </a:r>
                      <a:r>
                        <a:rPr lang="pl-PL" sz="1600" dirty="0">
                          <a:latin typeface="Calibri" pitchFamily="34"/>
                          <a:ea typeface="Arial Unicode MS" pitchFamily="2"/>
                          <a:cs typeface="Arial Unicode MS" pitchFamily="2"/>
                        </a:rPr>
                        <a:t>. rozliczenia </a:t>
                      </a:r>
                      <a:r>
                        <a:rPr lang="pl-PL" sz="1600" dirty="0" err="1">
                          <a:latin typeface="Calibri" pitchFamily="34"/>
                          <a:ea typeface="Arial Unicode MS" pitchFamily="2"/>
                          <a:cs typeface="Arial Unicode MS" pitchFamily="2"/>
                        </a:rPr>
                        <a:t>międzyokr</a:t>
                      </a:r>
                      <a:r>
                        <a:rPr lang="pl-PL" sz="1600" dirty="0">
                          <a:latin typeface="Calibri" pitchFamily="34"/>
                          <a:ea typeface="Arial Unicode MS" pitchFamily="2"/>
                          <a:cs typeface="Arial Unicode MS" pitchFamily="2"/>
                        </a:rPr>
                        <a:t>.</a:t>
                      </a:r>
                    </a:p>
                    <a:p>
                      <a:pPr marL="0" marR="0" lvl="0" indent="0" algn="just" rtl="0" hangingPunct="0">
                        <a:lnSpc>
                          <a:spcPct val="102000"/>
                        </a:lnSpc>
                        <a:buNone/>
                        <a:tabLst/>
                      </a:pPr>
                      <a:r>
                        <a:rPr lang="pl-PL" sz="1600" dirty="0">
                          <a:latin typeface="Calibri" pitchFamily="34"/>
                          <a:ea typeface="Arial Unicode MS" pitchFamily="2"/>
                          <a:cs typeface="Arial Unicode MS" pitchFamily="2"/>
                        </a:rPr>
                        <a:t>B. AKTYWA OBROTOWE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 Zapasy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Należności krótkoterminowe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Inwestycje krótkoterminowe</a:t>
                      </a:r>
                    </a:p>
                    <a:p>
                      <a:pPr marL="0" marR="0" lvl="0" indent="0" algn="just" rtl="0" hangingPunct="0">
                        <a:lnSpc>
                          <a:spcPct val="102000"/>
                        </a:lnSpc>
                        <a:buClr>
                          <a:srgbClr val="000000"/>
                        </a:buClr>
                        <a:buSzPct val="45000"/>
                        <a:buFont typeface="Wingdings" pitchFamily="2"/>
                        <a:buChar char=""/>
                        <a:tabLst/>
                      </a:pPr>
                      <a:r>
                        <a:rPr lang="pl-PL" sz="1600" dirty="0" err="1">
                          <a:latin typeface="Calibri" pitchFamily="34"/>
                          <a:ea typeface="Arial Unicode MS" pitchFamily="2"/>
                          <a:cs typeface="Arial Unicode MS" pitchFamily="2"/>
                        </a:rPr>
                        <a:t>Krótkoterm</a:t>
                      </a:r>
                      <a:r>
                        <a:rPr lang="pl-PL" sz="1600" dirty="0">
                          <a:latin typeface="Calibri" pitchFamily="34"/>
                          <a:ea typeface="Arial Unicode MS" pitchFamily="2"/>
                          <a:cs typeface="Arial Unicode MS" pitchFamily="2"/>
                        </a:rPr>
                        <a:t>. rozliczenia </a:t>
                      </a:r>
                      <a:r>
                        <a:rPr lang="pl-PL" sz="1600" dirty="0" err="1">
                          <a:latin typeface="Calibri" pitchFamily="34"/>
                          <a:ea typeface="Arial Unicode MS" pitchFamily="2"/>
                          <a:cs typeface="Arial Unicode MS" pitchFamily="2"/>
                        </a:rPr>
                        <a:t>międzyokr</a:t>
                      </a:r>
                      <a:r>
                        <a:rPr lang="pl-PL" sz="1600" dirty="0">
                          <a:latin typeface="Calibri" pitchFamily="34"/>
                          <a:ea typeface="Arial Unicode MS" pitchFamily="2"/>
                          <a:cs typeface="Arial Unicode MS" pitchFamily="2"/>
                        </a:rPr>
                        <a:t>.</a:t>
                      </a:r>
                    </a:p>
                  </a:txBody>
                  <a:tcPr/>
                </a:tc>
                <a:tc>
                  <a:txBody>
                    <a:bodyPr/>
                    <a:lstStyle/>
                    <a:p>
                      <a:pPr marL="0" marR="0" lvl="0" indent="0" algn="just" rtl="0" hangingPunct="0">
                        <a:lnSpc>
                          <a:spcPct val="102000"/>
                        </a:lnSpc>
                        <a:buNone/>
                        <a:tabLst/>
                      </a:pPr>
                      <a:r>
                        <a:rPr lang="pl-PL" sz="1600" dirty="0">
                          <a:latin typeface="Calibri" pitchFamily="34"/>
                          <a:ea typeface="Arial Unicode MS" pitchFamily="2"/>
                          <a:cs typeface="Arial Unicode MS" pitchFamily="2"/>
                        </a:rPr>
                        <a:t>A. KAPITAŁ WŁASNY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podstawowy</a:t>
                      </a:r>
                    </a:p>
                    <a:p>
                      <a:pPr marL="0" marR="0" lvl="0" indent="0" algn="just" rtl="0" hangingPunct="0">
                        <a:lnSpc>
                          <a:spcPct val="102000"/>
                        </a:lnSpc>
                        <a:buClr>
                          <a:srgbClr val="000000"/>
                        </a:buClr>
                        <a:buSzPct val="45000"/>
                        <a:buFont typeface="Wingdings" pitchFamily="2"/>
                        <a:buChar char=""/>
                        <a:tabLst/>
                      </a:pPr>
                      <a:r>
                        <a:rPr lang="pl-PL" sz="1600" dirty="0">
                          <a:solidFill>
                            <a:srgbClr val="0070C0"/>
                          </a:solidFill>
                          <a:latin typeface="Calibri" pitchFamily="34"/>
                          <a:ea typeface="Arial Unicode MS" pitchFamily="2"/>
                          <a:cs typeface="Arial Unicode MS" pitchFamily="2"/>
                        </a:rPr>
                        <a:t>Należne wpłaty na kapitał podstaw.</a:t>
                      </a:r>
                    </a:p>
                    <a:p>
                      <a:pPr marL="0" marR="0" lvl="0" indent="0" algn="just" rtl="0" hangingPunct="0">
                        <a:lnSpc>
                          <a:spcPct val="102000"/>
                        </a:lnSpc>
                        <a:buClr>
                          <a:srgbClr val="000000"/>
                        </a:buClr>
                        <a:buSzPct val="45000"/>
                        <a:buFont typeface="Wingdings" pitchFamily="2"/>
                        <a:buChar char=""/>
                        <a:tabLst/>
                      </a:pPr>
                      <a:r>
                        <a:rPr lang="pl-PL" sz="1600" dirty="0">
                          <a:solidFill>
                            <a:srgbClr val="0070C0"/>
                          </a:solidFill>
                          <a:latin typeface="Calibri" pitchFamily="34"/>
                          <a:ea typeface="Arial Unicode MS" pitchFamily="2"/>
                          <a:cs typeface="Arial Unicode MS" pitchFamily="2"/>
                        </a:rPr>
                        <a:t>Udziały (akcje) własne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zapasowy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z aktualizacji wyceny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Pozostałe kapitały rezerwowe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Zysk (strata) z lat ubiegłych</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Zysk (strata) netto</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Odpisy z zysku netto w ciągu roku obrotowego</a:t>
                      </a:r>
                    </a:p>
                    <a:p>
                      <a:pPr marL="0" marR="0" lvl="0" indent="0" algn="just" rtl="0" hangingPunct="0">
                        <a:lnSpc>
                          <a:spcPct val="102000"/>
                        </a:lnSpc>
                        <a:buNone/>
                        <a:tabLst/>
                      </a:pPr>
                      <a:r>
                        <a:rPr lang="pl-PL" sz="1600" dirty="0">
                          <a:latin typeface="Calibri" pitchFamily="34"/>
                          <a:ea typeface="Arial Unicode MS" pitchFamily="2"/>
                          <a:cs typeface="Arial Unicode MS" pitchFamily="2"/>
                        </a:rPr>
                        <a:t>B. ZOBOWIĄZANIA I REZERWY NA ZOBOW.</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Rezerwy na zobowiązania</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Zobowiązania długoterminowe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Zobowiązania krótkoterminowe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Rozliczenia międzyokresowe</a:t>
                      </a:r>
                    </a:p>
                  </a:txBody>
                  <a:tcPr/>
                </a:tc>
                <a:extLst>
                  <a:ext uri="{0D108BD9-81ED-4DB2-BD59-A6C34878D82A}">
                    <a16:rowId xmlns:a16="http://schemas.microsoft.com/office/drawing/2014/main" val="1188125573"/>
                  </a:ext>
                </a:extLst>
              </a:tr>
              <a:tr h="315938">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SUMA AKTYWÓW</a:t>
                      </a:r>
                    </a:p>
                  </a:txBody>
                  <a:tcPr/>
                </a:tc>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SUMA PASYWÓW</a:t>
                      </a:r>
                    </a:p>
                  </a:txBody>
                  <a:tcPr/>
                </a:tc>
                <a:extLst>
                  <a:ext uri="{0D108BD9-81ED-4DB2-BD59-A6C34878D82A}">
                    <a16:rowId xmlns:a16="http://schemas.microsoft.com/office/drawing/2014/main" val="2836097318"/>
                  </a:ext>
                </a:extLst>
              </a:tr>
            </a:tbl>
          </a:graphicData>
        </a:graphic>
      </p:graphicFrame>
    </p:spTree>
    <p:extLst>
      <p:ext uri="{BB962C8B-B14F-4D97-AF65-F5344CB8AC3E}">
        <p14:creationId xmlns:p14="http://schemas.microsoft.com/office/powerpoint/2010/main" val="3275045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100" b="1" dirty="0">
                <a:solidFill>
                  <a:srgbClr val="0070C0"/>
                </a:solidFill>
                <a:latin typeface="Calibri" pitchFamily="34"/>
                <a:ea typeface="Tahoma" pitchFamily="34"/>
                <a:cs typeface="Tahoma" pitchFamily="34"/>
              </a:rPr>
              <a:t>Uproszczona forma bilansu: po nowelizacji </a:t>
            </a:r>
            <a:r>
              <a:rPr lang="pl-PL" sz="2100" b="1" dirty="0" err="1">
                <a:solidFill>
                  <a:srgbClr val="0070C0"/>
                </a:solidFill>
                <a:latin typeface="Calibri" pitchFamily="34"/>
                <a:ea typeface="Tahoma" pitchFamily="34"/>
                <a:cs typeface="Tahoma" pitchFamily="34"/>
              </a:rPr>
              <a:t>UoR</a:t>
            </a:r>
            <a:r>
              <a:rPr lang="pl-PL" sz="2100" b="1" dirty="0">
                <a:solidFill>
                  <a:srgbClr val="0070C0"/>
                </a:solidFill>
                <a:latin typeface="Calibri" pitchFamily="34"/>
                <a:ea typeface="Tahoma" pitchFamily="34"/>
                <a:cs typeface="Tahoma" pitchFamily="34"/>
              </a:rPr>
              <a:t> z dnia 23 lipca 2015</a:t>
            </a:r>
            <a:endParaRPr lang="pl-PL" sz="2100" dirty="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307777"/>
          </a:xfrm>
          <a:prstGeom prst="rect">
            <a:avLst/>
          </a:prstGeom>
          <a:noFill/>
        </p:spPr>
        <p:txBody>
          <a:bodyPr wrap="square" rtlCol="0">
            <a:spAutoFit/>
          </a:bodyPr>
          <a:lstStyle/>
          <a:p>
            <a:pPr lvl="0" fontAlgn="auto">
              <a:spcBef>
                <a:spcPts val="0"/>
              </a:spcBef>
              <a:spcAft>
                <a:spcPts val="0"/>
              </a:spcAft>
              <a:defRPr sz="1800" b="0" i="0" u="none" strike="noStrike" kern="0" cap="none" spc="0" baseline="0">
                <a:solidFill>
                  <a:srgbClr val="000000"/>
                </a:solidFill>
                <a:uFillTx/>
              </a:defRPr>
            </a:pPr>
            <a:endParaRPr lang="pl-PL" sz="1400" dirty="0">
              <a:solidFill>
                <a:srgbClr val="000000"/>
              </a:solidFill>
              <a:latin typeface="Calibri"/>
              <a:ea typeface="Tahoma" pitchFamily="34"/>
              <a:cs typeface="Tahoma" pitchFamily="34"/>
            </a:endParaRPr>
          </a:p>
        </p:txBody>
      </p:sp>
      <p:graphicFrame>
        <p:nvGraphicFramePr>
          <p:cNvPr id="3" name="Tabela 2"/>
          <p:cNvGraphicFramePr>
            <a:graphicFrameLocks noGrp="1"/>
          </p:cNvGraphicFramePr>
          <p:nvPr>
            <p:extLst>
              <p:ext uri="{D42A27DB-BD31-4B8C-83A1-F6EECF244321}">
                <p14:modId xmlns:p14="http://schemas.microsoft.com/office/powerpoint/2010/main" val="2876006280"/>
              </p:ext>
            </p:extLst>
          </p:nvPr>
        </p:nvGraphicFramePr>
        <p:xfrm>
          <a:off x="780139" y="1556792"/>
          <a:ext cx="7835480" cy="4374563"/>
        </p:xfrm>
        <a:graphic>
          <a:graphicData uri="http://schemas.openxmlformats.org/drawingml/2006/table">
            <a:tbl>
              <a:tblPr>
                <a:effectLst/>
              </a:tblPr>
              <a:tblGrid>
                <a:gridCol w="3405061">
                  <a:extLst>
                    <a:ext uri="{9D8B030D-6E8A-4147-A177-3AD203B41FA5}">
                      <a16:colId xmlns:a16="http://schemas.microsoft.com/office/drawing/2014/main" val="3055944678"/>
                    </a:ext>
                  </a:extLst>
                </a:gridCol>
                <a:gridCol w="4430419">
                  <a:extLst>
                    <a:ext uri="{9D8B030D-6E8A-4147-A177-3AD203B41FA5}">
                      <a16:colId xmlns:a16="http://schemas.microsoft.com/office/drawing/2014/main" val="1087121861"/>
                    </a:ext>
                  </a:extLst>
                </a:gridCol>
              </a:tblGrid>
              <a:tr h="400684">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AKTYWA</a:t>
                      </a:r>
                    </a:p>
                  </a:txBody>
                  <a:tcPr/>
                </a:tc>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PASYWA</a:t>
                      </a:r>
                    </a:p>
                  </a:txBody>
                  <a:tcPr/>
                </a:tc>
                <a:extLst>
                  <a:ext uri="{0D108BD9-81ED-4DB2-BD59-A6C34878D82A}">
                    <a16:rowId xmlns:a16="http://schemas.microsoft.com/office/drawing/2014/main" val="263867624"/>
                  </a:ext>
                </a:extLst>
              </a:tr>
              <a:tr h="3633709">
                <a:tc>
                  <a:txBody>
                    <a:bodyPr/>
                    <a:lstStyle/>
                    <a:p>
                      <a:pPr marL="0" marR="0" lvl="0" indent="0" algn="just" rtl="0" hangingPunct="0">
                        <a:lnSpc>
                          <a:spcPct val="102000"/>
                        </a:lnSpc>
                        <a:buNone/>
                        <a:tabLst/>
                      </a:pPr>
                      <a:r>
                        <a:rPr lang="pl-PL" sz="1600" dirty="0">
                          <a:latin typeface="Calibri" pitchFamily="34"/>
                          <a:ea typeface="Arial Unicode MS" pitchFamily="2"/>
                          <a:cs typeface="Arial Unicode MS" pitchFamily="2"/>
                        </a:rPr>
                        <a:t>A. AKTYWA TRWAŁE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Wartości niematerialne i prawne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Rzeczowe aktywa trwałe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Należności długoterminowe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Inwestycje długoterminowe</a:t>
                      </a:r>
                    </a:p>
                    <a:p>
                      <a:pPr marL="0" marR="0" lvl="0" indent="0" algn="just" rtl="0" hangingPunct="0">
                        <a:lnSpc>
                          <a:spcPct val="102000"/>
                        </a:lnSpc>
                        <a:buClr>
                          <a:srgbClr val="000000"/>
                        </a:buClr>
                        <a:buSzPct val="45000"/>
                        <a:buFont typeface="Wingdings" pitchFamily="2"/>
                        <a:buChar char=""/>
                        <a:tabLst/>
                      </a:pPr>
                      <a:r>
                        <a:rPr lang="pl-PL" sz="1600" dirty="0" err="1">
                          <a:latin typeface="Calibri" pitchFamily="34"/>
                          <a:ea typeface="Arial Unicode MS" pitchFamily="2"/>
                          <a:cs typeface="Arial Unicode MS" pitchFamily="2"/>
                        </a:rPr>
                        <a:t>Długoterm</a:t>
                      </a:r>
                      <a:r>
                        <a:rPr lang="pl-PL" sz="1600" dirty="0">
                          <a:latin typeface="Calibri" pitchFamily="34"/>
                          <a:ea typeface="Arial Unicode MS" pitchFamily="2"/>
                          <a:cs typeface="Arial Unicode MS" pitchFamily="2"/>
                        </a:rPr>
                        <a:t>. rozliczenia </a:t>
                      </a:r>
                      <a:r>
                        <a:rPr lang="pl-PL" sz="1600" dirty="0" err="1">
                          <a:latin typeface="Calibri" pitchFamily="34"/>
                          <a:ea typeface="Arial Unicode MS" pitchFamily="2"/>
                          <a:cs typeface="Arial Unicode MS" pitchFamily="2"/>
                        </a:rPr>
                        <a:t>międzyokr</a:t>
                      </a:r>
                      <a:r>
                        <a:rPr lang="pl-PL" sz="1600" dirty="0">
                          <a:latin typeface="Calibri" pitchFamily="34"/>
                          <a:ea typeface="Arial Unicode MS" pitchFamily="2"/>
                          <a:cs typeface="Arial Unicode MS" pitchFamily="2"/>
                        </a:rPr>
                        <a:t>.</a:t>
                      </a:r>
                    </a:p>
                    <a:p>
                      <a:pPr marL="0" marR="0" lvl="0" indent="0" algn="just" rtl="0" hangingPunct="0">
                        <a:lnSpc>
                          <a:spcPct val="102000"/>
                        </a:lnSpc>
                        <a:buNone/>
                        <a:tabLst/>
                      </a:pPr>
                      <a:r>
                        <a:rPr lang="pl-PL" sz="1600" dirty="0">
                          <a:latin typeface="Calibri" pitchFamily="34"/>
                          <a:ea typeface="Arial Unicode MS" pitchFamily="2"/>
                          <a:cs typeface="Arial Unicode MS" pitchFamily="2"/>
                        </a:rPr>
                        <a:t>B. AKTYWA OBROTOWE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 Zapasy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Należności krótkoterminowe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Inwestycje krótkoterminowe</a:t>
                      </a:r>
                    </a:p>
                    <a:p>
                      <a:pPr marL="0" marR="0" lvl="0" indent="0" algn="just" rtl="0" hangingPunct="0">
                        <a:lnSpc>
                          <a:spcPct val="102000"/>
                        </a:lnSpc>
                        <a:buClr>
                          <a:srgbClr val="000000"/>
                        </a:buClr>
                        <a:buSzPct val="45000"/>
                        <a:buFont typeface="Wingdings" pitchFamily="2"/>
                        <a:buChar char=""/>
                        <a:tabLst/>
                      </a:pPr>
                      <a:r>
                        <a:rPr lang="pl-PL" sz="1600" dirty="0" err="1">
                          <a:latin typeface="Calibri" pitchFamily="34"/>
                          <a:ea typeface="Arial Unicode MS" pitchFamily="2"/>
                          <a:cs typeface="Arial Unicode MS" pitchFamily="2"/>
                        </a:rPr>
                        <a:t>Krótkoterm</a:t>
                      </a:r>
                      <a:r>
                        <a:rPr lang="pl-PL" sz="1600" dirty="0">
                          <a:latin typeface="Calibri" pitchFamily="34"/>
                          <a:ea typeface="Arial Unicode MS" pitchFamily="2"/>
                          <a:cs typeface="Arial Unicode MS" pitchFamily="2"/>
                        </a:rPr>
                        <a:t>. rozliczenia </a:t>
                      </a:r>
                      <a:r>
                        <a:rPr lang="pl-PL" sz="1600" dirty="0" err="1">
                          <a:latin typeface="Calibri" pitchFamily="34"/>
                          <a:ea typeface="Arial Unicode MS" pitchFamily="2"/>
                          <a:cs typeface="Arial Unicode MS" pitchFamily="2"/>
                        </a:rPr>
                        <a:t>międzyokr</a:t>
                      </a:r>
                      <a:r>
                        <a:rPr lang="pl-PL" sz="1600" dirty="0">
                          <a:latin typeface="Calibri" pitchFamily="34"/>
                          <a:ea typeface="Arial Unicode MS" pitchFamily="2"/>
                          <a:cs typeface="Arial Unicode MS" pitchFamily="2"/>
                        </a:rPr>
                        <a:t>.</a:t>
                      </a:r>
                    </a:p>
                    <a:p>
                      <a:pPr marL="0" marR="0" lvl="0" indent="0" algn="just" rtl="0" hangingPunct="0">
                        <a:lnSpc>
                          <a:spcPct val="102000"/>
                        </a:lnSpc>
                        <a:buClr>
                          <a:srgbClr val="000000"/>
                        </a:buClr>
                        <a:buSzPct val="45000"/>
                        <a:buFont typeface="Wingdings" pitchFamily="2"/>
                        <a:buChar char=""/>
                        <a:tabLst/>
                      </a:pPr>
                      <a:r>
                        <a:rPr lang="pl-PL" sz="1600" dirty="0">
                          <a:solidFill>
                            <a:srgbClr val="0070C0"/>
                          </a:solidFill>
                          <a:latin typeface="Calibri" pitchFamily="34"/>
                          <a:ea typeface="Arial Unicode MS" pitchFamily="2"/>
                          <a:cs typeface="Arial Unicode MS" pitchFamily="2"/>
                        </a:rPr>
                        <a:t>C. Należne wpłaty na kapitał podstaw.</a:t>
                      </a:r>
                    </a:p>
                    <a:p>
                      <a:pPr marL="0" marR="0" lvl="0" indent="0" algn="just" rtl="0" hangingPunct="0">
                        <a:lnSpc>
                          <a:spcPct val="102000"/>
                        </a:lnSpc>
                        <a:buClr>
                          <a:srgbClr val="000000"/>
                        </a:buClr>
                        <a:buSzPct val="45000"/>
                        <a:buFont typeface="Wingdings" pitchFamily="2"/>
                        <a:buChar char=""/>
                        <a:tabLst/>
                      </a:pPr>
                      <a:r>
                        <a:rPr lang="pl-PL" sz="1600" dirty="0">
                          <a:solidFill>
                            <a:srgbClr val="0070C0"/>
                          </a:solidFill>
                          <a:latin typeface="Calibri" pitchFamily="34"/>
                          <a:ea typeface="Arial Unicode MS" pitchFamily="2"/>
                          <a:cs typeface="Arial Unicode MS" pitchFamily="2"/>
                        </a:rPr>
                        <a:t>D. Udziały (akcje) własne</a:t>
                      </a:r>
                    </a:p>
                  </a:txBody>
                  <a:tcPr/>
                </a:tc>
                <a:tc>
                  <a:txBody>
                    <a:bodyPr/>
                    <a:lstStyle/>
                    <a:p>
                      <a:pPr marL="0" marR="0" lvl="0" indent="0" algn="just" rtl="0" hangingPunct="0">
                        <a:lnSpc>
                          <a:spcPct val="102000"/>
                        </a:lnSpc>
                        <a:buNone/>
                        <a:tabLst/>
                      </a:pPr>
                      <a:r>
                        <a:rPr lang="pl-PL" sz="1600" dirty="0">
                          <a:latin typeface="Calibri" pitchFamily="34"/>
                          <a:ea typeface="Arial Unicode MS" pitchFamily="2"/>
                          <a:cs typeface="Arial Unicode MS" pitchFamily="2"/>
                        </a:rPr>
                        <a:t>A. KAPITAŁ WŁASNY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podstawowy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zapasowy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z aktualizacji wyceny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Pozostałe kapitały rezerwowe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Zysk (strata) z lat ubiegłych</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Zysk (strata) netto</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Odpisy z zysku netto w ciągu roku obrotowego</a:t>
                      </a:r>
                    </a:p>
                    <a:p>
                      <a:pPr marL="0" marR="0" lvl="0" indent="0" algn="just" rtl="0" hangingPunct="0">
                        <a:lnSpc>
                          <a:spcPct val="102000"/>
                        </a:lnSpc>
                        <a:buNone/>
                        <a:tabLst/>
                      </a:pPr>
                      <a:r>
                        <a:rPr lang="pl-PL" sz="1600" dirty="0">
                          <a:latin typeface="Calibri" pitchFamily="34"/>
                          <a:ea typeface="Arial Unicode MS" pitchFamily="2"/>
                          <a:cs typeface="Arial Unicode MS" pitchFamily="2"/>
                        </a:rPr>
                        <a:t>B. ZOBOWIĄZANIA I REZERWY NA ZOBOW.</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Rezerwy na zobowiązania</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Zobowiązania długoterminowe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Zobowiązania krótkoterminowe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Rozliczenia międzyokresowe</a:t>
                      </a:r>
                    </a:p>
                  </a:txBody>
                  <a:tcPr/>
                </a:tc>
                <a:extLst>
                  <a:ext uri="{0D108BD9-81ED-4DB2-BD59-A6C34878D82A}">
                    <a16:rowId xmlns:a16="http://schemas.microsoft.com/office/drawing/2014/main" val="1188125573"/>
                  </a:ext>
                </a:extLst>
              </a:tr>
              <a:tr h="315938">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SUMA AKTYWÓW</a:t>
                      </a:r>
                    </a:p>
                  </a:txBody>
                  <a:tcPr/>
                </a:tc>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SUMA PASYWÓW</a:t>
                      </a:r>
                    </a:p>
                  </a:txBody>
                  <a:tcPr/>
                </a:tc>
                <a:extLst>
                  <a:ext uri="{0D108BD9-81ED-4DB2-BD59-A6C34878D82A}">
                    <a16:rowId xmlns:a16="http://schemas.microsoft.com/office/drawing/2014/main" val="2836097318"/>
                  </a:ext>
                </a:extLst>
              </a:tr>
            </a:tbl>
          </a:graphicData>
        </a:graphic>
      </p:graphicFrame>
    </p:spTree>
    <p:extLst>
      <p:ext uri="{BB962C8B-B14F-4D97-AF65-F5344CB8AC3E}">
        <p14:creationId xmlns:p14="http://schemas.microsoft.com/office/powerpoint/2010/main" val="190041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6" name="Dowolny kształt 4"/>
          <p:cNvSpPr/>
          <p:nvPr/>
        </p:nvSpPr>
        <p:spPr>
          <a:xfrm>
            <a:off x="467544" y="1812520"/>
            <a:ext cx="8140251" cy="444871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dirty="0">
                <a:latin typeface="Cambria" panose="02040503050406030204" pitchFamily="18" charset="0"/>
                <a:ea typeface="Tahoma" pitchFamily="34"/>
                <a:cs typeface="Tahoma" pitchFamily="34"/>
              </a:rPr>
              <a:t>Wstępna analiza bilansu</a:t>
            </a:r>
          </a:p>
          <a:p>
            <a:pPr lvl="0" algn="just" fontAlgn="auto">
              <a:spcBef>
                <a:spcPts val="600"/>
              </a:spcBef>
              <a:spcAft>
                <a:spcPts val="600"/>
              </a:spcAft>
              <a:defRPr sz="1800" b="0" i="0" u="none" strike="noStrike" kern="0" cap="none" spc="0" baseline="0">
                <a:solidFill>
                  <a:srgbClr val="000000"/>
                </a:solidFill>
                <a:uFillTx/>
              </a:defRPr>
            </a:pPr>
            <a:r>
              <a:rPr lang="pl-PL" sz="2000" b="1" kern="0" dirty="0">
                <a:solidFill>
                  <a:srgbClr val="000000"/>
                </a:solidFill>
                <a:latin typeface="Cambria" panose="02040503050406030204" pitchFamily="18" charset="0"/>
                <a:ea typeface="Tahoma" pitchFamily="34"/>
                <a:cs typeface="Tahoma" pitchFamily="34"/>
              </a:rPr>
              <a:t>Analiza pionowa: </a:t>
            </a:r>
            <a:r>
              <a:rPr lang="pl-PL" sz="2000" kern="0" dirty="0">
                <a:solidFill>
                  <a:srgbClr val="000000"/>
                </a:solidFill>
                <a:latin typeface="Cambria" panose="02040503050406030204" pitchFamily="18" charset="0"/>
                <a:ea typeface="Tahoma" pitchFamily="34"/>
                <a:cs typeface="Tahoma" pitchFamily="34"/>
              </a:rPr>
              <a:t>obliczenie struktury bilansu polega na obliczeniu w stosunku do ogólnej sumy bilansu wskaźniki na początek i koniec okresu (zwykle roku) oraz odchylenia dodatnie i ujemne. </a:t>
            </a:r>
          </a:p>
          <a:p>
            <a:pPr lvl="0" algn="just" fontAlgn="auto">
              <a:spcBef>
                <a:spcPts val="600"/>
              </a:spcBef>
              <a:spcAft>
                <a:spcPts val="600"/>
              </a:spcAft>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Za prawidłowe przyjmuje się umacnianie wartości rzeczowych aktywów trwałych w sumie aktywów (w powiązaniu z inwestycjami), niewielkie zmniejszenie należności, czy zapasów (lub stabilną sytuację w tym obszarze) oraz tendencję malejącą w pozostałych pozycjach aktywów obrotowych. Po stronie pasywów za właściwe uważa się umacnianie kapitału własnego, a zmniejszanie kapitału obcego.</a:t>
            </a:r>
          </a:p>
          <a:p>
            <a:pPr lvl="0" algn="just" fontAlgn="auto">
              <a:spcBef>
                <a:spcPts val="600"/>
              </a:spcBef>
              <a:spcAft>
                <a:spcPts val="600"/>
              </a:spcAft>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Kolejnym etapem analizy pionowej bilansu jest badanie struktury poszczególnych grup bilansu, czyli struktury aktywów trwałych, aktywów obrotowych, kapitału własnego i zobowiązań.</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2515540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6" name="Dowolny kształt 4"/>
          <p:cNvSpPr/>
          <p:nvPr/>
        </p:nvSpPr>
        <p:spPr>
          <a:xfrm>
            <a:off x="467544" y="1812520"/>
            <a:ext cx="8140251" cy="414799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dirty="0">
                <a:latin typeface="Cambria" panose="02040503050406030204" pitchFamily="18" charset="0"/>
                <a:ea typeface="Tahoma" pitchFamily="34"/>
                <a:cs typeface="Tahoma" pitchFamily="34"/>
              </a:rPr>
              <a:t>Wstępna analiza bilansu</a:t>
            </a:r>
          </a:p>
          <a:p>
            <a:pPr lvl="0" algn="just" fontAlgn="auto">
              <a:spcBef>
                <a:spcPts val="600"/>
              </a:spcBef>
              <a:spcAft>
                <a:spcPts val="600"/>
              </a:spcAft>
              <a:defRPr sz="1800" b="0" i="0" u="none" strike="noStrike" kern="0" cap="none" spc="0" baseline="0">
                <a:solidFill>
                  <a:srgbClr val="000000"/>
                </a:solidFill>
                <a:uFillTx/>
              </a:defRPr>
            </a:pPr>
            <a:r>
              <a:rPr lang="pl-PL" sz="2000" b="1" kern="0" dirty="0">
                <a:solidFill>
                  <a:srgbClr val="000000"/>
                </a:solidFill>
                <a:latin typeface="Cambria" panose="02040503050406030204" pitchFamily="18" charset="0"/>
                <a:ea typeface="Tahoma" pitchFamily="34"/>
                <a:cs typeface="Tahoma" pitchFamily="34"/>
              </a:rPr>
              <a:t>Analiza pozioma: </a:t>
            </a:r>
            <a:r>
              <a:rPr lang="pl-PL" sz="2000" kern="0" dirty="0">
                <a:solidFill>
                  <a:srgbClr val="000000"/>
                </a:solidFill>
                <a:latin typeface="Cambria" panose="02040503050406030204" pitchFamily="18" charset="0"/>
                <a:ea typeface="Tahoma" pitchFamily="34"/>
                <a:cs typeface="Tahoma" pitchFamily="34"/>
              </a:rPr>
              <a:t>obliczenie dynamiki pozwala na ocenę zmian jakie dokonały się w poszczególnych pozycjach bilansowych w ciągu badanego okresu. Wykorzystuje się dane z początku i końca okresu (zazwyczaj roku). Ustala się zmiany w wielkościach względnych i bezwzględnych. </a:t>
            </a:r>
          </a:p>
          <a:p>
            <a:pPr lvl="0" algn="just" fontAlgn="auto">
              <a:spcBef>
                <a:spcPts val="600"/>
              </a:spcBef>
              <a:spcAft>
                <a:spcPts val="600"/>
              </a:spcAft>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W pierwszej kolejności bada się zmiany sumy bilansowej, następnie poszczególnych grup i poszczególnych pozycji. W efekcie można ocenić w jakiej zależności pozostają zmiany wielkości aktywów i pasywów do pozycji, które wchodzą w ich skład. </a:t>
            </a:r>
          </a:p>
          <a:p>
            <a:pPr lvl="0" algn="just" fontAlgn="auto">
              <a:spcBef>
                <a:spcPts val="600"/>
              </a:spcBef>
              <a:spcAft>
                <a:spcPts val="600"/>
              </a:spcAft>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W ogólnej ocenie, umacnianie się majątku trwałego i kapitału własnego uznaje się za korzystne. Pozytywnie oceniany jest też spadek zapasów, należności i zobowiązań (szczególnie zaległych). </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347519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6" name="Dowolny kształt 4"/>
          <p:cNvSpPr/>
          <p:nvPr/>
        </p:nvSpPr>
        <p:spPr>
          <a:xfrm>
            <a:off x="467544" y="1812520"/>
            <a:ext cx="8140251" cy="188904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dirty="0">
                <a:latin typeface="Cambria" panose="02040503050406030204" pitchFamily="18" charset="0"/>
                <a:ea typeface="Tahoma" pitchFamily="34"/>
                <a:cs typeface="Tahoma" pitchFamily="34"/>
              </a:rPr>
              <a:t>Wstępna analiza bilansu</a:t>
            </a:r>
          </a:p>
          <a:p>
            <a:pPr lvl="0" algn="just" fontAlgn="auto">
              <a:spcBef>
                <a:spcPts val="600"/>
              </a:spcBef>
              <a:spcAft>
                <a:spcPts val="600"/>
              </a:spcAft>
              <a:defRPr sz="1800" b="0" i="0" u="none" strike="noStrike" kern="0" cap="none" spc="0" baseline="0">
                <a:solidFill>
                  <a:srgbClr val="000000"/>
                </a:solidFill>
                <a:uFillTx/>
              </a:defRPr>
            </a:pPr>
            <a:endParaRPr lang="pl-PL" sz="2000" kern="0" dirty="0">
              <a:solidFill>
                <a:srgbClr val="000000"/>
              </a:solidFill>
              <a:latin typeface="Cambria" panose="02040503050406030204" pitchFamily="18" charset="0"/>
              <a:ea typeface="Tahoma" pitchFamily="34"/>
              <a:cs typeface="Tahoma" pitchFamily="34"/>
            </a:endParaRPr>
          </a:p>
          <a:p>
            <a:pPr lvl="0" algn="just" fontAlgn="auto">
              <a:spcBef>
                <a:spcPts val="600"/>
              </a:spcBef>
              <a:spcAft>
                <a:spcPts val="600"/>
              </a:spcAft>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W praktyce, prawidłowa ocena struktury i dynamiki bilansu musi nawiązywać do warunków, w których działa konkretne przedsiębiorstwo, przyczyn zmian oraz sytuacji w branży.</a:t>
            </a:r>
            <a:endParaRPr lang="pl-PL" sz="2000" dirty="0">
              <a:solidFill>
                <a:srgbClr val="000000"/>
              </a:solidFill>
              <a:latin typeface="Cambria" panose="02040503050406030204" pitchFamily="18" charset="0"/>
              <a:ea typeface="Tahoma" pitchFamily="34"/>
              <a:cs typeface="Tahoma" pitchFamily="34"/>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2305662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8" name="Dowolny kształt 4"/>
          <p:cNvSpPr/>
          <p:nvPr/>
        </p:nvSpPr>
        <p:spPr>
          <a:xfrm>
            <a:off x="936779" y="1653158"/>
            <a:ext cx="7452003" cy="43890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200" b="1" i="0" u="none" strike="noStrike" kern="0" cap="none" spc="0" baseline="0" dirty="0">
                <a:solidFill>
                  <a:srgbClr val="000000"/>
                </a:solidFill>
                <a:uFillTx/>
                <a:latin typeface="Calibri" pitchFamily="34"/>
                <a:ea typeface="Tahoma" pitchFamily="34"/>
                <a:cs typeface="Tahoma" pitchFamily="34"/>
              </a:rPr>
              <a:t>Wstępna a</a:t>
            </a:r>
            <a:r>
              <a:rPr lang="pl-PL" sz="2200" b="1" i="0" u="none" strike="noStrike" kern="1200" cap="none" spc="0" baseline="0" dirty="0">
                <a:solidFill>
                  <a:srgbClr val="000000"/>
                </a:solidFill>
                <a:uFillTx/>
                <a:latin typeface="Calibri" pitchFamily="34"/>
                <a:ea typeface="Tahoma" pitchFamily="34"/>
                <a:cs typeface="Tahoma" pitchFamily="34"/>
              </a:rPr>
              <a:t>naliza bilansu : przykład</a:t>
            </a:r>
          </a:p>
        </p:txBody>
      </p:sp>
      <p:pic>
        <p:nvPicPr>
          <p:cNvPr id="9" name="Obraz 8"/>
          <p:cNvPicPr/>
          <p:nvPr/>
        </p:nvPicPr>
        <p:blipFill>
          <a:blip r:embed="rId3"/>
          <a:stretch>
            <a:fillRect/>
          </a:stretch>
        </p:blipFill>
        <p:spPr>
          <a:xfrm>
            <a:off x="196783" y="2092060"/>
            <a:ext cx="8750433" cy="3112782"/>
          </a:xfrm>
          <a:prstGeom prst="rect">
            <a:avLst/>
          </a:prstGeom>
          <a:noFill/>
          <a:ln cap="flat">
            <a:noFill/>
          </a:ln>
        </p:spPr>
      </p:pic>
    </p:spTree>
    <p:extLst>
      <p:ext uri="{BB962C8B-B14F-4D97-AF65-F5344CB8AC3E}">
        <p14:creationId xmlns:p14="http://schemas.microsoft.com/office/powerpoint/2010/main" val="3965998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23528" y="1444285"/>
            <a:ext cx="8523485" cy="4862870"/>
          </a:xfrm>
          <a:prstGeom prst="rect">
            <a:avLst/>
          </a:prstGeom>
          <a:noFill/>
        </p:spPr>
        <p:txBody>
          <a:bodyPr wrap="square" rtlCol="0">
            <a:spAutoFit/>
          </a:bodyPr>
          <a:lstStyle/>
          <a:p>
            <a:r>
              <a:rPr lang="pl-PL" sz="2000" b="1" dirty="0">
                <a:solidFill>
                  <a:srgbClr val="00B050"/>
                </a:solidFill>
                <a:latin typeface="Cambria" pitchFamily="18" charset="0"/>
              </a:rPr>
              <a:t>Rachunek zysków i strat jako źródło informacji o kondycji finansowej przedsiębiorstwa: wariant porównawczy </a:t>
            </a:r>
          </a:p>
          <a:p>
            <a:r>
              <a:rPr lang="pl-PL" b="1" dirty="0">
                <a:solidFill>
                  <a:srgbClr val="000000"/>
                </a:solidFill>
                <a:latin typeface="Cambria" pitchFamily="18"/>
              </a:rPr>
              <a:t>A. Przychody netto ze sprzedaży i zrównane z nimi, w tym: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 Przychody netto ze sprzedaży produktów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II. Zmiana stanu produktów (zwiększenie: wartość dodatnia, zmniejszenie: ujemna)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III. Koszt wytworzenia produktów na własne potrzeby jednostki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IV. Przychody netto ze sprzedaży towarów i materiałów</a:t>
            </a:r>
          </a:p>
          <a:p>
            <a:pPr lvl="0" fontAlgn="auto">
              <a:spcBef>
                <a:spcPts val="0"/>
              </a:spcBef>
              <a:spcAft>
                <a:spcPts val="0"/>
              </a:spcAft>
              <a:defRPr sz="1800" b="0" i="0" u="none" strike="noStrike" kern="0" cap="none" spc="0" baseline="0">
                <a:solidFill>
                  <a:srgbClr val="000000"/>
                </a:solidFill>
                <a:uFillTx/>
              </a:defRPr>
            </a:pPr>
            <a:r>
              <a:rPr lang="pl-PL" b="1" dirty="0">
                <a:solidFill>
                  <a:srgbClr val="000000"/>
                </a:solidFill>
                <a:latin typeface="Cambria" pitchFamily="18"/>
              </a:rPr>
              <a:t>B. Koszty działalności operacyjnej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 Amortyzacja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II. Zużycie materiałów i energii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III. Usługi obce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IV. Podatki i opłaty, w tym: podatek akcyzowy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V. Wynagrodzenia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VI. Ubezpieczenia społeczne i inne świadczenia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VII. Pozostałe koszty rodzajowe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itchFamily="18"/>
              </a:rPr>
              <a:t>VIII. Wartość sprzedanych towarów i materiałów </a:t>
            </a:r>
          </a:p>
          <a:p>
            <a:pPr lvl="0" fontAlgn="auto">
              <a:spcBef>
                <a:spcPts val="0"/>
              </a:spcBef>
              <a:spcAft>
                <a:spcPts val="0"/>
              </a:spcAft>
              <a:defRPr sz="1800" b="0" i="0" u="none" strike="noStrike" kern="0" cap="none" spc="0" baseline="0">
                <a:solidFill>
                  <a:srgbClr val="000000"/>
                </a:solidFill>
                <a:uFillTx/>
              </a:defRPr>
            </a:pPr>
            <a:r>
              <a:rPr lang="pl-PL" b="1" dirty="0">
                <a:solidFill>
                  <a:srgbClr val="7030A0"/>
                </a:solidFill>
                <a:latin typeface="Cambria" pitchFamily="18"/>
              </a:rPr>
              <a:t>C. Zysk (strata) ze sprzedaży (A–B)</a:t>
            </a:r>
          </a:p>
        </p:txBody>
      </p:sp>
    </p:spTree>
    <p:extLst>
      <p:ext uri="{BB962C8B-B14F-4D97-AF65-F5344CB8AC3E}">
        <p14:creationId xmlns:p14="http://schemas.microsoft.com/office/powerpoint/2010/main" val="4220566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4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612775" y="1988840"/>
            <a:ext cx="7991673" cy="1938992"/>
          </a:xfrm>
          <a:prstGeom prst="rect">
            <a:avLst/>
          </a:prstGeom>
          <a:noFill/>
        </p:spPr>
        <p:txBody>
          <a:bodyPr wrap="square" rtlCol="0">
            <a:spAutoFit/>
          </a:bodyPr>
          <a:lstStyle/>
          <a:p>
            <a:r>
              <a:rPr lang="pl-PL" sz="2400" dirty="0"/>
              <a:t>Plan wykładu:</a:t>
            </a:r>
          </a:p>
          <a:p>
            <a:pPr marL="285750" indent="-285750">
              <a:buFont typeface="Arial" panose="020B0604020202020204" pitchFamily="34" charset="0"/>
              <a:buChar char="•"/>
            </a:pPr>
            <a:r>
              <a:rPr lang="pl-PL" sz="2400" dirty="0"/>
              <a:t>Istota analizy finansowej</a:t>
            </a:r>
          </a:p>
          <a:p>
            <a:pPr marL="285750" indent="-285750">
              <a:buFont typeface="Arial" panose="020B0604020202020204" pitchFamily="34" charset="0"/>
              <a:buChar char="•"/>
            </a:pPr>
            <a:r>
              <a:rPr lang="pl-PL" sz="2400" dirty="0"/>
              <a:t>Źródła informacji wykorzystywane w analizie finansowej</a:t>
            </a:r>
          </a:p>
          <a:p>
            <a:pPr marL="285750" indent="-285750">
              <a:buFont typeface="Arial" panose="020B0604020202020204" pitchFamily="34" charset="0"/>
              <a:buChar char="•"/>
            </a:pPr>
            <a:r>
              <a:rPr lang="pl-PL" sz="2400" dirty="0"/>
              <a:t>Wstępna analiza sprawozdania finansowego</a:t>
            </a:r>
          </a:p>
          <a:p>
            <a:pPr marL="285750" indent="-285750">
              <a:buFont typeface="Arial" panose="020B0604020202020204" pitchFamily="34" charset="0"/>
              <a:buChar char="•"/>
            </a:pPr>
            <a:r>
              <a:rPr lang="pl-PL" sz="2400" dirty="0"/>
              <a:t>Analiza wskaźnikowa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23528" y="1444285"/>
            <a:ext cx="8523485" cy="5047536"/>
          </a:xfrm>
          <a:prstGeom prst="rect">
            <a:avLst/>
          </a:prstGeom>
          <a:noFill/>
        </p:spPr>
        <p:txBody>
          <a:bodyPr wrap="square" rtlCol="0">
            <a:spAutoFit/>
          </a:bodyPr>
          <a:lstStyle/>
          <a:p>
            <a:r>
              <a:rPr lang="pl-PL" sz="2200" b="1" dirty="0">
                <a:solidFill>
                  <a:srgbClr val="00B050"/>
                </a:solidFill>
                <a:latin typeface="Cambria" pitchFamily="18" charset="0"/>
              </a:rPr>
              <a:t>Rachunek zysków i strat jako źródło informacji o kondycji finansowej przedsiębiorstwa: wariant porównawczy</a:t>
            </a:r>
          </a:p>
          <a:p>
            <a:pPr lvl="0" fontAlgn="auto">
              <a:spcBef>
                <a:spcPts val="0"/>
              </a:spcBef>
              <a:spcAft>
                <a:spcPts val="0"/>
              </a:spcAft>
              <a:defRPr sz="1800" b="0" i="0" u="none" strike="noStrike" kern="0" cap="none" spc="0" baseline="0">
                <a:solidFill>
                  <a:srgbClr val="000000"/>
                </a:solidFill>
                <a:uFillTx/>
              </a:defRPr>
            </a:pPr>
            <a:r>
              <a:rPr lang="pl-PL" sz="2000" b="1" u="sng" dirty="0">
                <a:solidFill>
                  <a:srgbClr val="0070C0"/>
                </a:solidFill>
                <a:latin typeface="Cambria" panose="02040503050406030204" pitchFamily="18" charset="0"/>
                <a:ea typeface="Tahoma" pitchFamily="34"/>
                <a:cs typeface="Tahoma" pitchFamily="34"/>
              </a:rPr>
              <a:t>przed nowelizacją z dnia 23 lipca 2015</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D. Pozostałe przychody operacyjne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E. Pozostałe koszty operacyjne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7030A0"/>
                </a:solidFill>
                <a:latin typeface="Cambria" panose="02040503050406030204" pitchFamily="18" charset="0"/>
              </a:rPr>
              <a:t>F. Zysk (strata) z działalności operacyjnej (C+D–E)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G. Przychody finansowe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H. Koszty finansowe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70C0"/>
                </a:solidFill>
                <a:latin typeface="Cambria" panose="02040503050406030204" pitchFamily="18" charset="0"/>
              </a:rPr>
              <a:t>I. Zysk (strata) z działalności gospodarczej (F+G–H)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70C0"/>
                </a:solidFill>
                <a:latin typeface="Cambria" panose="02040503050406030204" pitchFamily="18" charset="0"/>
              </a:rPr>
              <a:t>J. Wynik zdarzeń nadzwyczajnych (J.I.–J.II.)</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70C0"/>
                </a:solidFill>
                <a:latin typeface="Cambria" panose="02040503050406030204" pitchFamily="18" charset="0"/>
              </a:rPr>
              <a:t>(I. Zyski nadzwyczajne II. Straty nadzwyczajne)</a:t>
            </a:r>
          </a:p>
          <a:p>
            <a:pPr lvl="0" fontAlgn="auto">
              <a:spcBef>
                <a:spcPts val="0"/>
              </a:spcBef>
              <a:spcAft>
                <a:spcPts val="0"/>
              </a:spcAft>
              <a:defRPr sz="1800" b="0" i="0" u="none" strike="noStrike" kern="0" cap="none" spc="0" baseline="0">
                <a:solidFill>
                  <a:srgbClr val="000000"/>
                </a:solidFill>
                <a:uFillTx/>
              </a:defRPr>
            </a:pPr>
            <a:r>
              <a:rPr lang="it-IT" sz="2000" dirty="0">
                <a:solidFill>
                  <a:srgbClr val="7030A0"/>
                </a:solidFill>
                <a:latin typeface="Cambria" panose="02040503050406030204" pitchFamily="18" charset="0"/>
              </a:rPr>
              <a:t>K. Zysk (strata) brutto (I+J)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L. Podatek dochodowy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M. Pozostałe obowiązkowe zmniejszenia zysku (zwiększenia straty)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7030A0"/>
                </a:solidFill>
                <a:latin typeface="Cambria" panose="02040503050406030204" pitchFamily="18" charset="0"/>
              </a:rPr>
              <a:t>N. Zysk (strata) netto (K–L–M)</a:t>
            </a:r>
          </a:p>
          <a:p>
            <a:pPr lvl="0" fontAlgn="auto">
              <a:spcBef>
                <a:spcPts val="0"/>
              </a:spcBef>
              <a:spcAft>
                <a:spcPts val="0"/>
              </a:spcAft>
              <a:defRPr sz="1800" b="0" i="0" u="none" strike="noStrike" kern="0" cap="none" spc="0" baseline="0">
                <a:solidFill>
                  <a:srgbClr val="000000"/>
                </a:solidFill>
                <a:uFillTx/>
              </a:defRPr>
            </a:pPr>
            <a:endParaRPr lang="pl-PL" b="1" u="sng" dirty="0">
              <a:solidFill>
                <a:srgbClr val="0070C0"/>
              </a:solidFill>
              <a:latin typeface="Calibri"/>
              <a:ea typeface="Tahoma" pitchFamily="34"/>
              <a:cs typeface="Tahoma" pitchFamily="34"/>
            </a:endParaRPr>
          </a:p>
        </p:txBody>
      </p:sp>
    </p:spTree>
    <p:extLst>
      <p:ext uri="{BB962C8B-B14F-4D97-AF65-F5344CB8AC3E}">
        <p14:creationId xmlns:p14="http://schemas.microsoft.com/office/powerpoint/2010/main" val="117923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23528" y="1444285"/>
            <a:ext cx="8523485" cy="4124206"/>
          </a:xfrm>
          <a:prstGeom prst="rect">
            <a:avLst/>
          </a:prstGeom>
          <a:noFill/>
        </p:spPr>
        <p:txBody>
          <a:bodyPr wrap="square" rtlCol="0">
            <a:spAutoFit/>
          </a:bodyPr>
          <a:lstStyle/>
          <a:p>
            <a:r>
              <a:rPr lang="pl-PL" sz="2200" b="1" dirty="0">
                <a:solidFill>
                  <a:srgbClr val="00B050"/>
                </a:solidFill>
                <a:latin typeface="Cambria" pitchFamily="18" charset="0"/>
              </a:rPr>
              <a:t>Rachunek zysków i strat jako źródło informacji o kondycji finansowej przedsiębiorstwa: wariant porównawczy</a:t>
            </a:r>
          </a:p>
          <a:p>
            <a:pPr lvl="0" fontAlgn="auto">
              <a:spcBef>
                <a:spcPts val="0"/>
              </a:spcBef>
              <a:spcAft>
                <a:spcPts val="0"/>
              </a:spcAft>
              <a:defRPr sz="1800" b="0" i="0" u="none" strike="noStrike" kern="0" cap="none" spc="0" baseline="0">
                <a:solidFill>
                  <a:srgbClr val="000000"/>
                </a:solidFill>
                <a:uFillTx/>
              </a:defRPr>
            </a:pPr>
            <a:endParaRPr lang="pl-PL" b="1" u="sng" dirty="0">
              <a:solidFill>
                <a:srgbClr val="0070C0"/>
              </a:solidFill>
              <a:latin typeface="Calibri"/>
              <a:ea typeface="Tahoma" pitchFamily="34"/>
              <a:cs typeface="Tahoma" pitchFamily="34"/>
            </a:endParaRPr>
          </a:p>
          <a:p>
            <a:pPr lvl="0" fontAlgn="auto">
              <a:spcBef>
                <a:spcPts val="0"/>
              </a:spcBef>
              <a:spcAft>
                <a:spcPts val="0"/>
              </a:spcAft>
              <a:defRPr sz="1800" b="0" i="0" u="none" strike="noStrike" kern="0" cap="none" spc="0" baseline="0">
                <a:solidFill>
                  <a:srgbClr val="000000"/>
                </a:solidFill>
                <a:uFillTx/>
              </a:defRPr>
            </a:pPr>
            <a:r>
              <a:rPr lang="pl-PL" sz="2000" b="1" u="sng" dirty="0">
                <a:solidFill>
                  <a:srgbClr val="0070C0"/>
                </a:solidFill>
                <a:latin typeface="Cambria" panose="02040503050406030204" pitchFamily="18" charset="0"/>
                <a:ea typeface="Tahoma" pitchFamily="34"/>
                <a:cs typeface="Tahoma" pitchFamily="34"/>
              </a:rPr>
              <a:t>po nowelizacji z dnia 23 lipca 2015</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D. Pozostałe przychody operacyjne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E. Pozostałe koszty operacyjne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7030A0"/>
                </a:solidFill>
                <a:latin typeface="Cambria" panose="02040503050406030204" pitchFamily="18" charset="0"/>
              </a:rPr>
              <a:t>F. Zysk (strata) z działalności operacyjnej (C+D–E)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G. Przychody finansowe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H. Koszty finansowe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7030A0"/>
                </a:solidFill>
                <a:latin typeface="Cambria" panose="02040503050406030204" pitchFamily="18" charset="0"/>
              </a:rPr>
              <a:t>I. Zysk (strata) brutto (F+G-H)</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J. Podatek dochodowy</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rPr>
              <a:t>K. Pozostałe obowiązkowe zmniejszenia zysku (zwiększenia straty)</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7030A0"/>
                </a:solidFill>
                <a:latin typeface="Cambria" panose="02040503050406030204" pitchFamily="18" charset="0"/>
              </a:rPr>
              <a:t>L. Zysk (strata) netto (I-J-K)</a:t>
            </a:r>
          </a:p>
        </p:txBody>
      </p:sp>
    </p:spTree>
    <p:extLst>
      <p:ext uri="{BB962C8B-B14F-4D97-AF65-F5344CB8AC3E}">
        <p14:creationId xmlns:p14="http://schemas.microsoft.com/office/powerpoint/2010/main" val="3909629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23528" y="1444285"/>
            <a:ext cx="8523485" cy="4185761"/>
          </a:xfrm>
          <a:prstGeom prst="rect">
            <a:avLst/>
          </a:prstGeom>
          <a:noFill/>
        </p:spPr>
        <p:txBody>
          <a:bodyPr wrap="square" rtlCol="0">
            <a:spAutoFit/>
          </a:bodyPr>
          <a:lstStyle/>
          <a:p>
            <a:r>
              <a:rPr lang="pl-PL" sz="2200" b="1" dirty="0">
                <a:solidFill>
                  <a:srgbClr val="00B050"/>
                </a:solidFill>
                <a:latin typeface="Cambria" pitchFamily="18" charset="0"/>
              </a:rPr>
              <a:t>Rachunek zysków i strat jako źródło informacji o kondycji finansowej przedsiębiorstwa: wariant kalkulacyjny </a:t>
            </a:r>
          </a:p>
          <a:p>
            <a:endParaRPr lang="pl-PL" sz="2200" b="1" dirty="0">
              <a:solidFill>
                <a:srgbClr val="00B050"/>
              </a:solidFill>
              <a:latin typeface="Cambria" pitchFamily="18" charset="0"/>
            </a:endParaRPr>
          </a:p>
          <a:p>
            <a:r>
              <a:rPr lang="pl-PL" sz="2000" b="1" dirty="0">
                <a:solidFill>
                  <a:srgbClr val="000000"/>
                </a:solidFill>
                <a:latin typeface="Cambria" pitchFamily="18"/>
              </a:rPr>
              <a:t>A. Przychody netto ze sprzedaży produktów, towarów i materiałów</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itchFamily="18"/>
              </a:rPr>
              <a:t>I. Przychody netto ze sprzedaży produktów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itchFamily="18"/>
              </a:rPr>
              <a:t>II. Przychody netto ze sprzedaży towarów i materiałów </a:t>
            </a: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000000"/>
                </a:solidFill>
                <a:latin typeface="Cambria" pitchFamily="18"/>
              </a:rPr>
              <a:t>B. Koszty sprzedanych produktów, towarów i materiałów</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itchFamily="18"/>
              </a:rPr>
              <a:t>I. Koszt wytworzenia sprzedanych produktów </a:t>
            </a:r>
          </a:p>
          <a:p>
            <a:pPr lvl="0"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itchFamily="18"/>
              </a:rPr>
              <a:t>II. Wartość sprzedanych towarów i materiałów </a:t>
            </a: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000000"/>
                </a:solidFill>
                <a:latin typeface="Cambria" pitchFamily="18"/>
              </a:rPr>
              <a:t>C. Zysk (strata) brutto ze sprzedaży (A–B) </a:t>
            </a: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000000"/>
                </a:solidFill>
                <a:latin typeface="Cambria" pitchFamily="18"/>
              </a:rPr>
              <a:t>D. Koszty sprzedaży </a:t>
            </a: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000000"/>
                </a:solidFill>
                <a:latin typeface="Cambria" pitchFamily="18"/>
              </a:rPr>
              <a:t>E. Koszty ogólnego zarządu </a:t>
            </a: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7030A0"/>
                </a:solidFill>
                <a:latin typeface="Cambria" pitchFamily="18"/>
              </a:rPr>
              <a:t>F. Zysk (strata) ze sprzedaży (C–D–E)</a:t>
            </a:r>
          </a:p>
        </p:txBody>
      </p:sp>
    </p:spTree>
    <p:extLst>
      <p:ext uri="{BB962C8B-B14F-4D97-AF65-F5344CB8AC3E}">
        <p14:creationId xmlns:p14="http://schemas.microsoft.com/office/powerpoint/2010/main" val="2862410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23528" y="1444285"/>
            <a:ext cx="8523485" cy="4616648"/>
          </a:xfrm>
          <a:prstGeom prst="rect">
            <a:avLst/>
          </a:prstGeom>
          <a:noFill/>
        </p:spPr>
        <p:txBody>
          <a:bodyPr wrap="square" rtlCol="0">
            <a:spAutoFit/>
          </a:bodyPr>
          <a:lstStyle/>
          <a:p>
            <a:r>
              <a:rPr lang="pl-PL" sz="2200" b="1" dirty="0">
                <a:solidFill>
                  <a:srgbClr val="00B050"/>
                </a:solidFill>
                <a:latin typeface="Cambria" pitchFamily="18" charset="0"/>
              </a:rPr>
              <a:t>Rachunek zysków i strat jako źródło informacji o kondycji finansowej przedsiębiorstwa: wariant kalkulacyjny</a:t>
            </a:r>
          </a:p>
          <a:p>
            <a:endParaRPr lang="pl-PL" sz="1000" b="1" dirty="0">
              <a:solidFill>
                <a:srgbClr val="00B050"/>
              </a:solidFill>
              <a:latin typeface="Cambria" pitchFamily="18" charset="0"/>
            </a:endParaRPr>
          </a:p>
          <a:p>
            <a:r>
              <a:rPr lang="pl-PL" sz="2000" b="1" u="sng" dirty="0">
                <a:solidFill>
                  <a:srgbClr val="0070C0"/>
                </a:solidFill>
                <a:latin typeface="Calibri"/>
                <a:ea typeface="Tahoma" pitchFamily="34"/>
                <a:cs typeface="Tahoma" pitchFamily="34"/>
              </a:rPr>
              <a:t>przed nowelizacją z dnia 23 lipca 2015</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G. Pozostałe przychody operacyjne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H. Pozostałe koszty operacyjne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I. Zysk (strata) z działalności operacyjnej (F+G–H)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J. Przychody finansowe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K. Koszty finansowe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70C0"/>
                </a:solidFill>
                <a:latin typeface="Calibri"/>
              </a:rPr>
              <a:t>L. Zysk (strata) z działalności gospodarczej (I+J–K)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70C0"/>
                </a:solidFill>
                <a:latin typeface="Calibri"/>
              </a:rPr>
              <a:t>M. Wynik zdarzeń </a:t>
            </a:r>
            <a:r>
              <a:rPr lang="pl-PL" sz="2000" dirty="0" err="1">
                <a:solidFill>
                  <a:srgbClr val="0070C0"/>
                </a:solidFill>
                <a:latin typeface="Calibri"/>
              </a:rPr>
              <a:t>nadzw</a:t>
            </a:r>
            <a:r>
              <a:rPr lang="pl-PL" sz="2000" dirty="0">
                <a:solidFill>
                  <a:srgbClr val="0070C0"/>
                </a:solidFill>
                <a:latin typeface="Calibri"/>
              </a:rPr>
              <a:t>. (M.I.–M.II.)</a:t>
            </a:r>
          </a:p>
          <a:p>
            <a:pPr lvl="0" algn="just" fontAlgn="auto">
              <a:spcBef>
                <a:spcPts val="0"/>
              </a:spcBef>
              <a:spcAft>
                <a:spcPts val="0"/>
              </a:spcAft>
              <a:defRPr sz="1800" b="0" i="0" u="none" strike="noStrike" kern="0" cap="none" spc="0" baseline="0">
                <a:solidFill>
                  <a:srgbClr val="000000"/>
                </a:solidFill>
                <a:uFillTx/>
              </a:defRPr>
            </a:pPr>
            <a:r>
              <a:rPr lang="it-IT" sz="2000" b="1" dirty="0">
                <a:solidFill>
                  <a:srgbClr val="7030A0"/>
                </a:solidFill>
                <a:latin typeface="Calibri"/>
              </a:rPr>
              <a:t>N. Zysk (strata) brutto (L+M)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O. Podatek dochodowy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P. Pozostałe obowiązkowe zmniejszenia zysku (zwiększenia straty) </a:t>
            </a:r>
          </a:p>
          <a:p>
            <a:pPr lvl="0" algn="just" fontAlgn="auto">
              <a:spcBef>
                <a:spcPts val="0"/>
              </a:spcBef>
              <a:spcAft>
                <a:spcPts val="0"/>
              </a:spcAft>
              <a:defRPr sz="1800" b="0" i="0" u="none" strike="noStrike" kern="0" cap="none" spc="0" baseline="0">
                <a:solidFill>
                  <a:srgbClr val="000000"/>
                </a:solidFill>
                <a:uFillTx/>
              </a:defRPr>
            </a:pPr>
            <a:r>
              <a:rPr lang="it-IT" sz="2000" b="1" dirty="0">
                <a:solidFill>
                  <a:srgbClr val="7030A0"/>
                </a:solidFill>
                <a:latin typeface="Calibri"/>
              </a:rPr>
              <a:t>R. Zysk (strata) netto (N–O–P)</a:t>
            </a:r>
            <a:endParaRPr lang="pl-PL" sz="2000" b="1" dirty="0">
              <a:solidFill>
                <a:srgbClr val="7030A0"/>
              </a:solidFill>
              <a:latin typeface="Calibri"/>
            </a:endParaRPr>
          </a:p>
        </p:txBody>
      </p:sp>
    </p:spTree>
    <p:extLst>
      <p:ext uri="{BB962C8B-B14F-4D97-AF65-F5344CB8AC3E}">
        <p14:creationId xmlns:p14="http://schemas.microsoft.com/office/powerpoint/2010/main" val="3196370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23528" y="1444285"/>
            <a:ext cx="8523485" cy="4185761"/>
          </a:xfrm>
          <a:prstGeom prst="rect">
            <a:avLst/>
          </a:prstGeom>
          <a:noFill/>
        </p:spPr>
        <p:txBody>
          <a:bodyPr wrap="square" rtlCol="0">
            <a:spAutoFit/>
          </a:bodyPr>
          <a:lstStyle/>
          <a:p>
            <a:r>
              <a:rPr lang="pl-PL" sz="2200" b="1" dirty="0">
                <a:solidFill>
                  <a:srgbClr val="00B050"/>
                </a:solidFill>
                <a:latin typeface="Cambria" pitchFamily="18" charset="0"/>
              </a:rPr>
              <a:t>Rachunek zysków i strat jako źródło informacji o kondycji finansowej przedsiębiorstwa: wariant kalkulacyjny</a:t>
            </a:r>
          </a:p>
          <a:p>
            <a:endParaRPr lang="pl-PL" sz="2200" b="1" dirty="0">
              <a:solidFill>
                <a:srgbClr val="00B050"/>
              </a:solidFill>
              <a:latin typeface="Cambria" pitchFamily="18" charset="0"/>
            </a:endParaRPr>
          </a:p>
          <a:p>
            <a:pPr lvl="0" algn="just" fontAlgn="auto">
              <a:spcBef>
                <a:spcPts val="0"/>
              </a:spcBef>
              <a:spcAft>
                <a:spcPts val="0"/>
              </a:spcAft>
              <a:defRPr sz="1800" b="0" i="0" u="none" strike="noStrike" kern="0" cap="none" spc="0" baseline="0">
                <a:solidFill>
                  <a:srgbClr val="000000"/>
                </a:solidFill>
                <a:uFillTx/>
              </a:defRPr>
            </a:pPr>
            <a:r>
              <a:rPr lang="pl-PL" sz="2000" b="1" u="sng" dirty="0">
                <a:solidFill>
                  <a:srgbClr val="0070C0"/>
                </a:solidFill>
                <a:latin typeface="Calibri"/>
                <a:ea typeface="Tahoma" pitchFamily="34"/>
                <a:cs typeface="Tahoma" pitchFamily="34"/>
              </a:rPr>
              <a:t>po nowelizacji z dnia 23 lipca 2015</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G. Pozostałe przychody operacyjne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H. Pozostałe koszty operacyjne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I. Zysk (strata) z działalności operacyjnej (F+G–H)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J. Przychody finansowe </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K. Koszty finansowe </a:t>
            </a:r>
          </a:p>
          <a:p>
            <a:pPr lvl="0" algn="just" fontAlgn="auto">
              <a:spcBef>
                <a:spcPts val="0"/>
              </a:spcBef>
              <a:spcAft>
                <a:spcPts val="0"/>
              </a:spcAft>
              <a:defRPr sz="1800" b="0" i="0" u="none" strike="noStrike" kern="0" cap="none" spc="0" baseline="0">
                <a:solidFill>
                  <a:srgbClr val="000000"/>
                </a:solidFill>
                <a:uFillTx/>
              </a:defRPr>
            </a:pPr>
            <a:r>
              <a:rPr lang="pl-PL" sz="2000" b="1" dirty="0">
                <a:solidFill>
                  <a:srgbClr val="7030A0"/>
                </a:solidFill>
                <a:latin typeface="Calibri"/>
              </a:rPr>
              <a:t>L. Zysk (strata) brutto (I+J-K)</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M. Podatek dochodowy</a:t>
            </a:r>
          </a:p>
          <a:p>
            <a:pPr lvl="0" algn="just"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libri"/>
              </a:rPr>
              <a:t>N. Pozostałe obowiązkowe zmniejszenia zysku (zwiększenia straty)</a:t>
            </a:r>
          </a:p>
          <a:p>
            <a:pPr lvl="0" algn="just" fontAlgn="auto">
              <a:spcBef>
                <a:spcPts val="0"/>
              </a:spcBef>
              <a:spcAft>
                <a:spcPts val="0"/>
              </a:spcAft>
              <a:defRPr sz="1800" b="0" i="0" u="none" strike="noStrike" kern="0" cap="none" spc="0" baseline="0">
                <a:solidFill>
                  <a:srgbClr val="000000"/>
                </a:solidFill>
                <a:uFillTx/>
              </a:defRPr>
            </a:pPr>
            <a:r>
              <a:rPr lang="pl-PL" sz="2000" b="1" dirty="0">
                <a:solidFill>
                  <a:srgbClr val="7030A0"/>
                </a:solidFill>
                <a:latin typeface="Calibri"/>
              </a:rPr>
              <a:t>O. Zysk (strata) netto (L-M-N)</a:t>
            </a:r>
            <a:endParaRPr lang="pl-PL" sz="2000" b="1" dirty="0">
              <a:solidFill>
                <a:srgbClr val="7030A0"/>
              </a:solidFill>
              <a:latin typeface="Calibri"/>
              <a:ea typeface="Tahoma" pitchFamily="34"/>
              <a:cs typeface="Tahoma" pitchFamily="34"/>
            </a:endParaRPr>
          </a:p>
        </p:txBody>
      </p:sp>
    </p:spTree>
    <p:extLst>
      <p:ext uri="{BB962C8B-B14F-4D97-AF65-F5344CB8AC3E}">
        <p14:creationId xmlns:p14="http://schemas.microsoft.com/office/powerpoint/2010/main" val="4189052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03955" y="1576687"/>
            <a:ext cx="8640960" cy="4570482"/>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rPr>
              <a:t>Wstępna analiza rachunku zysków i strat</a:t>
            </a:r>
          </a:p>
          <a:p>
            <a:pPr lvl="0" algn="ctr" fontAlgn="auto">
              <a:spcBef>
                <a:spcPts val="600"/>
              </a:spcBef>
              <a:spcAft>
                <a:spcPts val="0"/>
              </a:spcAft>
              <a:defRPr sz="1800" b="0" i="0" u="none" strike="noStrike" kern="0" cap="none" spc="0" baseline="0">
                <a:solidFill>
                  <a:srgbClr val="000000"/>
                </a:solidFill>
                <a:uFillTx/>
              </a:defRPr>
            </a:pPr>
            <a:endParaRPr lang="pl-PL" sz="1200" b="1" dirty="0">
              <a:solidFill>
                <a:srgbClr val="000000"/>
              </a:solidFill>
              <a:latin typeface="Cambria" panose="02040503050406030204" pitchFamily="18" charset="0"/>
            </a:endParaRPr>
          </a:p>
          <a:p>
            <a:pPr lvl="0" algn="just" fontAlgn="auto">
              <a:spcBef>
                <a:spcPts val="0"/>
              </a:spcBef>
              <a:spcAft>
                <a:spcPts val="0"/>
              </a:spcAft>
              <a:defRPr sz="1800" b="0" i="0" u="none" strike="noStrike" kern="0" cap="none" spc="0" baseline="0">
                <a:solidFill>
                  <a:srgbClr val="000000"/>
                </a:solidFill>
                <a:uFillTx/>
              </a:defRPr>
            </a:pPr>
            <a:r>
              <a:rPr lang="pl-PL" sz="2000" b="1" kern="0" dirty="0">
                <a:solidFill>
                  <a:srgbClr val="000000"/>
                </a:solidFill>
                <a:latin typeface="Calibri" pitchFamily="34"/>
                <a:ea typeface="Tahoma" pitchFamily="34"/>
                <a:cs typeface="Tahoma" pitchFamily="34"/>
              </a:rPr>
              <a:t>Analiza pionowa: </a:t>
            </a:r>
            <a:r>
              <a:rPr lang="pl-PL" sz="2000" kern="0" dirty="0">
                <a:solidFill>
                  <a:srgbClr val="000000"/>
                </a:solidFill>
                <a:latin typeface="Calibri" pitchFamily="34"/>
                <a:ea typeface="Tahoma" pitchFamily="34"/>
                <a:cs typeface="Tahoma" pitchFamily="34"/>
              </a:rPr>
              <a:t>obliczenie struktury rachunku zysków i strat polega na ustaleniu udziału poszczególnych jego składników w wielkości przychodów ze sprzedaży. Oprócz wskaźników struktury należy zwrócić uwagę także na odchylenia: dodatnie lub ujemne, które wskazują na przekształcenia poszczególnych elementów wyniku finansowego.</a:t>
            </a:r>
          </a:p>
          <a:p>
            <a:pPr lvl="0" algn="just" fontAlgn="auto">
              <a:spcBef>
                <a:spcPts val="0"/>
              </a:spcBef>
              <a:spcAft>
                <a:spcPts val="0"/>
              </a:spcAft>
              <a:defRPr sz="1800" b="0" i="0" u="none" strike="noStrike" kern="0" cap="none" spc="0" baseline="0">
                <a:solidFill>
                  <a:srgbClr val="000000"/>
                </a:solidFill>
                <a:uFillTx/>
              </a:defRPr>
            </a:pPr>
            <a:r>
              <a:rPr lang="pl-PL" sz="2000" b="1" kern="0" dirty="0">
                <a:solidFill>
                  <a:srgbClr val="000000"/>
                </a:solidFill>
                <a:latin typeface="Calibri" pitchFamily="34"/>
                <a:ea typeface="Tahoma" pitchFamily="34"/>
                <a:cs typeface="Tahoma" pitchFamily="34"/>
              </a:rPr>
              <a:t>Analiza pozioma: </a:t>
            </a:r>
            <a:r>
              <a:rPr lang="pl-PL" sz="2000" kern="0" dirty="0">
                <a:solidFill>
                  <a:srgbClr val="000000"/>
                </a:solidFill>
                <a:latin typeface="Calibri" pitchFamily="34"/>
                <a:ea typeface="Tahoma" pitchFamily="34"/>
                <a:cs typeface="Tahoma" pitchFamily="34"/>
              </a:rPr>
              <a:t>obliczenie dynamiki rachunku zysków i strat pozwala ustalić źródła osiągniętego wyniku finansowego. Wynika to z faktu, iż zmiana wyniku finansowego netto jest efektem zmian poszczególnych rodzajów wyniku, np. wzrost zysku na działalności operacyjnej może wynikać z wyższej dynamiki przychodów na działalności operacyjnej niż kosztów.</a:t>
            </a:r>
          </a:p>
          <a:p>
            <a:pPr lvl="0" algn="just" fontAlgn="auto">
              <a:spcBef>
                <a:spcPts val="0"/>
              </a:spcBef>
              <a:spcAft>
                <a:spcPts val="0"/>
              </a:spcAft>
              <a:defRPr sz="1800" b="0" i="0" u="none" strike="noStrike" kern="0" cap="none" spc="0" baseline="0">
                <a:solidFill>
                  <a:srgbClr val="000000"/>
                </a:solidFill>
                <a:uFillTx/>
              </a:defRPr>
            </a:pPr>
            <a:endParaRPr lang="pl-PL" sz="1000" kern="0" dirty="0">
              <a:solidFill>
                <a:srgbClr val="000000"/>
              </a:solidFill>
              <a:latin typeface="Calibri" pitchFamily="34"/>
              <a:ea typeface="Tahoma" pitchFamily="34"/>
              <a:cs typeface="Tahoma" pitchFamily="34"/>
            </a:endParaRPr>
          </a:p>
          <a:p>
            <a:pPr lvl="0" algn="just" fontAlgn="auto">
              <a:spcBef>
                <a:spcPts val="0"/>
              </a:spcBef>
              <a:spcAft>
                <a:spcPts val="0"/>
              </a:spcAft>
              <a:defRPr sz="1800" b="0" i="0" u="none" strike="noStrike" kern="0" cap="none" spc="0" baseline="0">
                <a:solidFill>
                  <a:srgbClr val="000000"/>
                </a:solidFill>
                <a:uFillTx/>
              </a:defRPr>
            </a:pPr>
            <a:r>
              <a:rPr lang="pl-PL" sz="2000" kern="0" dirty="0">
                <a:solidFill>
                  <a:srgbClr val="000000"/>
                </a:solidFill>
                <a:latin typeface="Calibri" pitchFamily="34"/>
                <a:ea typeface="Tahoma" pitchFamily="34"/>
                <a:cs typeface="Tahoma" pitchFamily="34"/>
              </a:rPr>
              <a:t>Oprócz analizy zmian wielkości, konieczne jest także odniesienie do przyczyn zmian, specyficznej sytuacji przedsiębiorstwa, jego wyników na tle branży.</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1950952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8" name="Dowolny kształt 4"/>
          <p:cNvSpPr/>
          <p:nvPr/>
        </p:nvSpPr>
        <p:spPr>
          <a:xfrm>
            <a:off x="823466" y="1234599"/>
            <a:ext cx="7452003" cy="43890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200" b="1" i="0" u="none" strike="noStrike" kern="0" cap="none" spc="0" baseline="0">
                <a:solidFill>
                  <a:srgbClr val="000000"/>
                </a:solidFill>
                <a:uFillTx/>
                <a:latin typeface="Calibri" pitchFamily="34"/>
                <a:ea typeface="Tahoma" pitchFamily="34"/>
                <a:cs typeface="Tahoma" pitchFamily="34"/>
              </a:rPr>
              <a:t>Wstępna a</a:t>
            </a:r>
            <a:r>
              <a:rPr lang="pl-PL" sz="2200" b="1" i="0" u="none" strike="noStrike" kern="1200" cap="none" spc="0" baseline="0">
                <a:solidFill>
                  <a:srgbClr val="000000"/>
                </a:solidFill>
                <a:uFillTx/>
                <a:latin typeface="Calibri" pitchFamily="34"/>
                <a:ea typeface="Tahoma" pitchFamily="34"/>
                <a:cs typeface="Tahoma" pitchFamily="34"/>
              </a:rPr>
              <a:t>naliza rachunku zysków i strat: przykład</a:t>
            </a:r>
          </a:p>
        </p:txBody>
      </p:sp>
      <p:graphicFrame>
        <p:nvGraphicFramePr>
          <p:cNvPr id="9" name="Obiekt 12"/>
          <p:cNvGraphicFramePr/>
          <p:nvPr>
            <p:extLst>
              <p:ext uri="{D42A27DB-BD31-4B8C-83A1-F6EECF244321}">
                <p14:modId xmlns:p14="http://schemas.microsoft.com/office/powerpoint/2010/main" val="958339779"/>
              </p:ext>
            </p:extLst>
          </p:nvPr>
        </p:nvGraphicFramePr>
        <p:xfrm>
          <a:off x="294888" y="1714865"/>
          <a:ext cx="8669600" cy="4468005"/>
        </p:xfrm>
        <a:graphic>
          <a:graphicData uri="http://schemas.openxmlformats.org/presentationml/2006/ole">
            <mc:AlternateContent xmlns:mc="http://schemas.openxmlformats.org/markup-compatibility/2006">
              <mc:Choice xmlns:v="urn:schemas-microsoft-com:vml" Requires="v">
                <p:oleObj spid="_x0000_s3100" name="Worksheet" r:id="rId4" imgW="9108639" imgH="4702500" progId="">
                  <p:embed/>
                </p:oleObj>
              </mc:Choice>
              <mc:Fallback>
                <p:oleObj name="Worksheet" r:id="rId4" imgW="9108639" imgH="4702500" progId="">
                  <p:embed/>
                  <p:pic>
                    <p:nvPicPr>
                      <p:cNvPr id="4" name="Obiekt 12"/>
                      <p:cNvPicPr/>
                      <p:nvPr/>
                    </p:nvPicPr>
                    <p:blipFill>
                      <a:blip r:embed="rId5"/>
                      <a:stretch>
                        <a:fillRect/>
                      </a:stretch>
                    </p:blipFill>
                    <p:spPr>
                      <a:xfrm>
                        <a:off x="294888" y="1714865"/>
                        <a:ext cx="8669600" cy="4468005"/>
                      </a:xfrm>
                      <a:prstGeom prst="rect">
                        <a:avLst/>
                      </a:prstGeom>
                      <a:noFill/>
                      <a:ln cap="flat">
                        <a:noFill/>
                      </a:ln>
                    </p:spPr>
                  </p:pic>
                </p:oleObj>
              </mc:Fallback>
            </mc:AlternateContent>
          </a:graphicData>
        </a:graphic>
      </p:graphicFrame>
    </p:spTree>
    <p:extLst>
      <p:ext uri="{BB962C8B-B14F-4D97-AF65-F5344CB8AC3E}">
        <p14:creationId xmlns:p14="http://schemas.microsoft.com/office/powerpoint/2010/main" val="2417105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444285"/>
            <a:ext cx="8712968" cy="484748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000" b="1" dirty="0">
                <a:solidFill>
                  <a:srgbClr val="00B050"/>
                </a:solidFill>
                <a:latin typeface="Cambria" panose="02040503050406030204" pitchFamily="18" charset="0"/>
                <a:ea typeface="Tahoma" pitchFamily="34"/>
                <a:cs typeface="Tahoma" pitchFamily="34"/>
              </a:rPr>
              <a:t>Informacja dodatkowa, jako źródło informacji o kondycji finansowej przedsiębiorstwa</a:t>
            </a:r>
          </a:p>
          <a:p>
            <a:pPr lvl="0" algn="just" fontAlgn="auto">
              <a:spcBef>
                <a:spcPts val="600"/>
              </a:spcBef>
              <a:spcAft>
                <a:spcPts val="0"/>
              </a:spcAft>
              <a:defRPr sz="1800" b="0" i="0" u="none" strike="noStrike" kern="0" cap="none" spc="0" baseline="0">
                <a:solidFill>
                  <a:srgbClr val="000000"/>
                </a:solidFill>
                <a:uFillTx/>
              </a:defRPr>
            </a:pPr>
            <a:r>
              <a:rPr lang="pl-PL" sz="1900" dirty="0">
                <a:solidFill>
                  <a:srgbClr val="000000"/>
                </a:solidFill>
                <a:latin typeface="Cambria" panose="02040503050406030204" pitchFamily="18" charset="0"/>
                <a:ea typeface="Tahoma" pitchFamily="34"/>
                <a:cs typeface="Tahoma" pitchFamily="34"/>
              </a:rPr>
              <a:t>1) Wprowadzenie do sprawozdania finansowego: informacje identyfikujące podmiot oraz omówienie przyjętych zasad (polityki) rachunkowości, tym: </a:t>
            </a:r>
            <a:r>
              <a:rPr lang="pl-PL" sz="1900" dirty="0">
                <a:solidFill>
                  <a:srgbClr val="FF0000"/>
                </a:solidFill>
                <a:latin typeface="Cambria" panose="02040503050406030204" pitchFamily="18" charset="0"/>
                <a:ea typeface="Tahoma" pitchFamily="34"/>
                <a:cs typeface="Tahoma" pitchFamily="34"/>
              </a:rPr>
              <a:t>informacja nt. założenia lub zagrożenia kontynuacji działania </a:t>
            </a:r>
            <a:r>
              <a:rPr lang="pl-PL" sz="1900" dirty="0">
                <a:solidFill>
                  <a:srgbClr val="000000"/>
                </a:solidFill>
                <a:latin typeface="Cambria" panose="02040503050406030204" pitchFamily="18" charset="0"/>
                <a:ea typeface="Tahoma" pitchFamily="34"/>
                <a:cs typeface="Tahoma" pitchFamily="34"/>
              </a:rPr>
              <a:t>oraz omówienie przyjętych metod wyceny, sposobu sporządzania sprawozdania finansowego, w zakresie w jakim </a:t>
            </a:r>
            <a:r>
              <a:rPr lang="pl-PL" sz="1900" dirty="0" err="1">
                <a:solidFill>
                  <a:srgbClr val="000000"/>
                </a:solidFill>
                <a:latin typeface="Cambria" panose="02040503050406030204" pitchFamily="18" charset="0"/>
                <a:ea typeface="Tahoma" pitchFamily="34"/>
                <a:cs typeface="Tahoma" pitchFamily="34"/>
              </a:rPr>
              <a:t>UoR</a:t>
            </a:r>
            <a:r>
              <a:rPr lang="pl-PL" sz="1900" dirty="0">
                <a:solidFill>
                  <a:srgbClr val="000000"/>
                </a:solidFill>
                <a:latin typeface="Cambria" panose="02040503050406030204" pitchFamily="18" charset="0"/>
                <a:ea typeface="Tahoma" pitchFamily="34"/>
                <a:cs typeface="Tahoma" pitchFamily="34"/>
              </a:rPr>
              <a:t> daje prawo wyboru</a:t>
            </a:r>
          </a:p>
          <a:p>
            <a:pPr lvl="0" algn="just" fontAlgn="auto">
              <a:spcBef>
                <a:spcPts val="600"/>
              </a:spcBef>
              <a:spcAft>
                <a:spcPts val="0"/>
              </a:spcAft>
              <a:defRPr sz="1800" b="0" i="0" u="none" strike="noStrike" kern="0" cap="none" spc="0" baseline="0">
                <a:solidFill>
                  <a:srgbClr val="000000"/>
                </a:solidFill>
                <a:uFillTx/>
              </a:defRPr>
            </a:pPr>
            <a:r>
              <a:rPr lang="pl-PL" sz="1900" dirty="0">
                <a:solidFill>
                  <a:srgbClr val="000000"/>
                </a:solidFill>
                <a:latin typeface="Cambria" panose="02040503050406030204" pitchFamily="18" charset="0"/>
                <a:ea typeface="Tahoma" pitchFamily="34"/>
                <a:cs typeface="Tahoma" pitchFamily="34"/>
              </a:rPr>
              <a:t>2) Dodatkowe informacje i objaśnienia: część opisowa do poszczególnych elementów sprawozdania finansowego. Odnoszą się do: </a:t>
            </a:r>
          </a:p>
          <a:p>
            <a:pPr lvl="0" algn="just"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anose="02040503050406030204" pitchFamily="18" charset="0"/>
              </a:rPr>
              <a:t>a) pozycji bilansu, rachunku zysków i strat, zestawienia zmian w kapitale (funduszu) własnym oraz rachunku przepływów pieniężnych za okresy sprawozdawcze objęte sprawozdaniem finansowym</a:t>
            </a:r>
          </a:p>
          <a:p>
            <a:pPr lvl="0" algn="just"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anose="02040503050406030204" pitchFamily="18" charset="0"/>
              </a:rPr>
              <a:t>b) proponowanego podziału zysku lub pokrycia straty</a:t>
            </a:r>
          </a:p>
          <a:p>
            <a:pPr lvl="0" algn="just"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anose="02040503050406030204" pitchFamily="18" charset="0"/>
              </a:rPr>
              <a:t>c) podstawowych informacji dotyczących pracowników i organów jednostki </a:t>
            </a:r>
          </a:p>
          <a:p>
            <a:pPr lvl="0" algn="just"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mbria" panose="02040503050406030204" pitchFamily="18" charset="0"/>
              </a:rPr>
              <a:t>d) innych istotnych informacji niezbędnych dla zrozumienia sprawozdania finansowego</a:t>
            </a:r>
          </a:p>
        </p:txBody>
      </p:sp>
    </p:spTree>
    <p:extLst>
      <p:ext uri="{BB962C8B-B14F-4D97-AF65-F5344CB8AC3E}">
        <p14:creationId xmlns:p14="http://schemas.microsoft.com/office/powerpoint/2010/main" val="3692877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6" name="Dowolny kształt 4"/>
          <p:cNvSpPr/>
          <p:nvPr/>
        </p:nvSpPr>
        <p:spPr>
          <a:xfrm>
            <a:off x="467544" y="1812520"/>
            <a:ext cx="8140251" cy="84587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u="none" strike="noStrike" kern="1200" cap="none" spc="0" baseline="0" dirty="0">
                <a:solidFill>
                  <a:srgbClr val="00B050"/>
                </a:solidFill>
                <a:uFillTx/>
                <a:latin typeface="Cambria" panose="02040503050406030204" pitchFamily="18" charset="0"/>
                <a:ea typeface="Tahoma" pitchFamily="34"/>
                <a:cs typeface="Tahoma" pitchFamily="34"/>
              </a:rPr>
              <a:t>Rachunek przepływów pieniężnych jako źródło informacji nt. kondycji finansowej przedsiębiorstwa:</a:t>
            </a:r>
          </a:p>
        </p:txBody>
      </p:sp>
      <p:sp>
        <p:nvSpPr>
          <p:cNvPr id="7" name="Dowolny kształt 9"/>
          <p:cNvSpPr/>
          <p:nvPr/>
        </p:nvSpPr>
        <p:spPr>
          <a:xfrm>
            <a:off x="267951" y="2899142"/>
            <a:ext cx="8712968" cy="3350722"/>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u="none" strike="noStrike" kern="1200" cap="none" spc="0" baseline="0" dirty="0">
                <a:solidFill>
                  <a:srgbClr val="000000"/>
                </a:solidFill>
                <a:uFillTx/>
                <a:latin typeface="Cambria" panose="02040503050406030204" pitchFamily="18" charset="0"/>
                <a:ea typeface="Tahoma" pitchFamily="34"/>
                <a:cs typeface="Tahoma" pitchFamily="34"/>
              </a:rPr>
              <a:t>Obrazuje przepływy pieniężne w 3. obszarach działalności:</a:t>
            </a:r>
          </a:p>
          <a:p>
            <a:pPr marL="800100" marR="0" lvl="1" indent="-34290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u="none" strike="noStrike" kern="1200" cap="none" spc="0" baseline="0" dirty="0">
                <a:solidFill>
                  <a:srgbClr val="000000"/>
                </a:solidFill>
                <a:uFillTx/>
                <a:latin typeface="Cambria" panose="02040503050406030204" pitchFamily="18" charset="0"/>
                <a:ea typeface="Tahoma" pitchFamily="34"/>
                <a:cs typeface="Tahoma" pitchFamily="34"/>
              </a:rPr>
              <a:t>operacyjnej: z podstawowego rodzaju działalności jednostki, którego zakres został określony w statucie lub umowie spółki</a:t>
            </a:r>
          </a:p>
          <a:p>
            <a:pPr marL="800100" marR="0" lvl="1" indent="-34290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u="none" strike="noStrike" kern="1200" cap="none" spc="0" baseline="0" dirty="0">
                <a:solidFill>
                  <a:srgbClr val="000000"/>
                </a:solidFill>
                <a:uFillTx/>
                <a:latin typeface="Cambria" panose="02040503050406030204" pitchFamily="18" charset="0"/>
                <a:ea typeface="Tahoma" pitchFamily="34"/>
                <a:cs typeface="Tahoma" pitchFamily="34"/>
              </a:rPr>
              <a:t>inwestycyjnej: nabywanie lub zbywanie składników aktywów trwałych i krótkoterminowych aktywów finansowych oraz wszystkich z nimi związanych korzyści i kosztów,</a:t>
            </a:r>
          </a:p>
          <a:p>
            <a:pPr marL="800100" marR="0" lvl="1" indent="-34290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u="none" strike="noStrike" kern="1200" cap="none" spc="0" baseline="0" dirty="0">
                <a:solidFill>
                  <a:srgbClr val="000000"/>
                </a:solidFill>
                <a:uFillTx/>
                <a:latin typeface="Cambria" panose="02040503050406030204" pitchFamily="18" charset="0"/>
                <a:ea typeface="Tahoma" pitchFamily="34"/>
                <a:cs typeface="Tahoma" pitchFamily="34"/>
              </a:rPr>
              <a:t>finansowej: operacje pozyskiwania lub ubytku źródeł finansowania, czyli kapitałów własnych oraz obcych źródeł</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u="none" strike="noStrike" kern="0" cap="none" spc="0" baseline="0" dirty="0">
                <a:solidFill>
                  <a:srgbClr val="000000"/>
                </a:solidFill>
                <a:uFillTx/>
                <a:latin typeface="Cambria" panose="02040503050406030204" pitchFamily="18" charset="0"/>
                <a:ea typeface="Tahoma" pitchFamily="34"/>
                <a:cs typeface="Tahoma" pitchFamily="34"/>
              </a:rPr>
              <a:t>Przy jego sporządzaniu obowiązuje metoda kasowa</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1341826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4247317"/>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rPr>
              <a:t>Analiza rachunku przepływów pieniężnych</a:t>
            </a:r>
          </a:p>
          <a:p>
            <a:pPr lvl="0" algn="ctr" fontAlgn="auto">
              <a:spcBef>
                <a:spcPts val="600"/>
              </a:spcBef>
              <a:spcAft>
                <a:spcPts val="0"/>
              </a:spcAft>
              <a:defRPr sz="1800" b="0" i="0" u="none" strike="noStrike" kern="0" cap="none" spc="0" baseline="0">
                <a:solidFill>
                  <a:srgbClr val="000000"/>
                </a:solidFill>
                <a:uFillTx/>
              </a:defRPr>
            </a:pPr>
            <a:endParaRPr lang="pl-PL" sz="1200" b="1" dirty="0">
              <a:solidFill>
                <a:srgbClr val="000000"/>
              </a:solidFill>
              <a:latin typeface="Cambria" panose="02040503050406030204" pitchFamily="18" charset="0"/>
            </a:endParaRPr>
          </a:p>
          <a:p>
            <a:pPr marL="344344" lvl="0" indent="-34290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000" b="1" dirty="0">
                <a:solidFill>
                  <a:srgbClr val="000000"/>
                </a:solidFill>
                <a:latin typeface="Cambria" panose="02040503050406030204" pitchFamily="18" charset="0"/>
                <a:ea typeface="Arial" pitchFamily="2"/>
                <a:cs typeface="Arial" pitchFamily="2"/>
              </a:rPr>
              <a:t>pozioma: </a:t>
            </a:r>
            <a:r>
              <a:rPr lang="pl-PL" sz="2000" dirty="0">
                <a:solidFill>
                  <a:srgbClr val="000000"/>
                </a:solidFill>
                <a:latin typeface="Cambria" panose="02040503050406030204" pitchFamily="18" charset="0"/>
                <a:ea typeface="Arial" pitchFamily="2"/>
                <a:cs typeface="Arial" pitchFamily="2"/>
              </a:rPr>
              <a:t>postawa do prognozowania na temat możliwości rozwoju przedsiębiorstwa i źródeł finansowania działalności gospodarczej</a:t>
            </a:r>
          </a:p>
          <a:p>
            <a:pPr marL="344344" lvl="0" indent="-34290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000" b="1" dirty="0">
                <a:solidFill>
                  <a:srgbClr val="000000"/>
                </a:solidFill>
                <a:latin typeface="Cambria" panose="02040503050406030204" pitchFamily="18" charset="0"/>
                <a:ea typeface="Arial" pitchFamily="2"/>
                <a:cs typeface="Arial" pitchFamily="2"/>
              </a:rPr>
              <a:t>pionowa: </a:t>
            </a:r>
            <a:r>
              <a:rPr lang="pl-PL" sz="2000" dirty="0">
                <a:solidFill>
                  <a:srgbClr val="000000"/>
                </a:solidFill>
                <a:latin typeface="Cambria" panose="02040503050406030204" pitchFamily="18" charset="0"/>
                <a:ea typeface="Arial" pitchFamily="2"/>
                <a:cs typeface="Arial" pitchFamily="2"/>
              </a:rPr>
              <a:t>badanie struktury wpływów i wydatków</a:t>
            </a:r>
          </a:p>
          <a:p>
            <a:pPr marL="344344" lvl="0" indent="-34290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000" b="1" dirty="0">
                <a:solidFill>
                  <a:srgbClr val="000000"/>
                </a:solidFill>
                <a:latin typeface="Cambria" panose="02040503050406030204" pitchFamily="18" charset="0"/>
                <a:ea typeface="Arial" pitchFamily="2"/>
                <a:cs typeface="Arial" pitchFamily="2"/>
              </a:rPr>
              <a:t>wstępna analiza wskaźnikowa: </a:t>
            </a:r>
            <a:r>
              <a:rPr lang="pl-PL" sz="2000" dirty="0">
                <a:solidFill>
                  <a:srgbClr val="000000"/>
                </a:solidFill>
                <a:latin typeface="Cambria" panose="02040503050406030204" pitchFamily="18" charset="0"/>
                <a:ea typeface="Arial" pitchFamily="2"/>
                <a:cs typeface="Arial" pitchFamily="2"/>
              </a:rPr>
              <a:t>umożliwia ustalenie wzajemnych relacji pomiędzy wielkościami przepływów w obszarze operacyjnym, inwestycyjnym i finansowym (inf. o źródłach pochodzenia środków)</a:t>
            </a:r>
          </a:p>
          <a:p>
            <a:pPr marL="341281" lvl="0" indent="-339836" fontAlgn="auto">
              <a:spcBef>
                <a:spcPts val="0"/>
              </a:spcBef>
              <a:spcAft>
                <a:spcPts val="0"/>
              </a:spcAft>
              <a:defRPr sz="1800" b="0" i="0" u="none" strike="noStrike" kern="0" cap="none" spc="0" baseline="0">
                <a:solidFill>
                  <a:srgbClr val="000000"/>
                </a:solidFill>
                <a:uFillTx/>
              </a:defRPr>
            </a:pPr>
            <a:endParaRPr lang="pl-PL" sz="900" dirty="0">
              <a:solidFill>
                <a:srgbClr val="000000"/>
              </a:solidFill>
              <a:latin typeface="Cambria" panose="02040503050406030204" pitchFamily="18" charset="0"/>
              <a:ea typeface="Arial" pitchFamily="2"/>
              <a:cs typeface="Arial" pitchFamily="2"/>
            </a:endParaRPr>
          </a:p>
          <a:p>
            <a:pPr marL="341281" lvl="0" indent="-339836" fontAlgn="auto">
              <a:spcBef>
                <a:spcPts val="0"/>
              </a:spcBef>
              <a:spcAft>
                <a:spcPts val="0"/>
              </a:spcAft>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ea typeface="Arial" pitchFamily="2"/>
                <a:cs typeface="Arial" pitchFamily="2"/>
              </a:rPr>
              <a:t>W przypadku rachunku przepływów pieniężnych:</a:t>
            </a:r>
          </a:p>
          <a:p>
            <a:pPr marL="342900" lvl="0" indent="-342900" fontAlgn="auto">
              <a:spcBef>
                <a:spcPts val="0"/>
              </a:spcBef>
              <a:spcAft>
                <a:spcPts val="0"/>
              </a:spcAft>
              <a:buClr>
                <a:srgbClr val="000000"/>
              </a:buClr>
              <a:buSzPct val="45000"/>
              <a:buFont typeface="Arial" pitchFamily="34"/>
              <a:buChar char="•"/>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ea typeface="Arial" pitchFamily="2"/>
                <a:cs typeface="Arial" pitchFamily="2"/>
              </a:rPr>
              <a:t>badanie powinno obejmować długi okres (3 – 5 lat)</a:t>
            </a:r>
          </a:p>
          <a:p>
            <a:pPr marL="342900" lvl="0" indent="-342900" fontAlgn="auto">
              <a:spcBef>
                <a:spcPts val="0"/>
              </a:spcBef>
              <a:spcAft>
                <a:spcPts val="0"/>
              </a:spcAft>
              <a:buClr>
                <a:srgbClr val="000000"/>
              </a:buClr>
              <a:buSzPct val="45000"/>
              <a:buFont typeface="Arial" pitchFamily="34"/>
              <a:buChar char="•"/>
              <a:defRPr sz="1800" b="0" i="0" u="none" strike="noStrike" kern="0" cap="none" spc="0" baseline="0">
                <a:solidFill>
                  <a:srgbClr val="000000"/>
                </a:solidFill>
                <a:uFillTx/>
              </a:defRPr>
            </a:pPr>
            <a:r>
              <a:rPr lang="pl-PL" sz="2000" dirty="0">
                <a:solidFill>
                  <a:srgbClr val="000000"/>
                </a:solidFill>
                <a:latin typeface="Cambria" panose="02040503050406030204" pitchFamily="18" charset="0"/>
                <a:ea typeface="Arial" pitchFamily="2"/>
                <a:cs typeface="Arial" pitchFamily="2"/>
              </a:rPr>
              <a:t>baza do porówna: wyniki z lat poprzednich: nie ma w tym obszarze wypracowanych norm, czy wielkości średnich dla branży</a:t>
            </a:r>
          </a:p>
          <a:p>
            <a:pPr marL="342900" lvl="0" indent="-342900" fontAlgn="auto">
              <a:spcBef>
                <a:spcPts val="0"/>
              </a:spcBef>
              <a:spcAft>
                <a:spcPts val="0"/>
              </a:spcAft>
              <a:buClr>
                <a:srgbClr val="000000"/>
              </a:buClr>
              <a:buSzPct val="45000"/>
              <a:buFont typeface="Arial" pitchFamily="34"/>
              <a:buChar char="•"/>
              <a:defRPr sz="1800" b="0" i="0" u="none" strike="noStrike" kern="0" cap="none" spc="0" baseline="0">
                <a:solidFill>
                  <a:srgbClr val="000000"/>
                </a:solidFill>
                <a:uFillTx/>
              </a:defRPr>
            </a:pPr>
            <a:endParaRPr lang="pl-PL" sz="2000" kern="0" dirty="0">
              <a:solidFill>
                <a:srgbClr val="000000"/>
              </a:solidFill>
              <a:latin typeface="Cambria" panose="02040503050406030204" pitchFamily="18" charset="0"/>
              <a:ea typeface="Arial" pitchFamily="2"/>
              <a:cs typeface="Arial" pitchFamily="2"/>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270394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612775" y="1988840"/>
            <a:ext cx="7991673" cy="3046988"/>
          </a:xfrm>
          <a:prstGeom prst="rect">
            <a:avLst/>
          </a:prstGeom>
          <a:noFill/>
        </p:spPr>
        <p:txBody>
          <a:bodyPr wrap="square" rtlCol="0">
            <a:spAutoFit/>
          </a:bodyPr>
          <a:lstStyle/>
          <a:p>
            <a:r>
              <a:rPr lang="pl-PL" sz="2400" dirty="0">
                <a:latin typeface="Arial" panose="020B0604020202020204" pitchFamily="34" charset="0"/>
                <a:cs typeface="Arial" panose="020B0604020202020204" pitchFamily="34" charset="0"/>
              </a:rPr>
              <a:t>Analiza jest to metoda badania naukowego prowadząca do poznania obiektów i zjawisk złożonych poprzez:</a:t>
            </a:r>
          </a:p>
          <a:p>
            <a:pPr marL="800100" lvl="1" indent="-342900">
              <a:buFont typeface="Arial" panose="020B0604020202020204" pitchFamily="34" charset="0"/>
              <a:buChar char="•"/>
            </a:pPr>
            <a:r>
              <a:rPr lang="pl-PL" sz="2400" dirty="0">
                <a:latin typeface="Arial" panose="020B0604020202020204" pitchFamily="34" charset="0"/>
                <a:cs typeface="Arial" panose="020B0604020202020204" pitchFamily="34" charset="0"/>
              </a:rPr>
              <a:t>ich podział na elementy proste </a:t>
            </a:r>
          </a:p>
          <a:p>
            <a:pPr marL="800100" lvl="1" indent="-342900">
              <a:buFont typeface="Arial" panose="020B0604020202020204" pitchFamily="34" charset="0"/>
              <a:buChar char="•"/>
            </a:pPr>
            <a:r>
              <a:rPr lang="pl-PL" sz="2400" dirty="0">
                <a:latin typeface="Arial" panose="020B0604020202020204" pitchFamily="34" charset="0"/>
                <a:cs typeface="Arial" panose="020B0604020202020204" pitchFamily="34" charset="0"/>
              </a:rPr>
              <a:t>badanie powiązań i zależności przyczynowo skutkowych, które występują między elementami</a:t>
            </a:r>
          </a:p>
          <a:p>
            <a:pPr marL="800100" lvl="1" indent="-342900">
              <a:buFont typeface="Arial" panose="020B0604020202020204" pitchFamily="34" charset="0"/>
              <a:buChar char="•"/>
            </a:pPr>
            <a:endParaRPr lang="pl-PL" sz="2400" dirty="0">
              <a:latin typeface="Arial" panose="020B0604020202020204" pitchFamily="34" charset="0"/>
              <a:cs typeface="Arial" panose="020B0604020202020204" pitchFamily="34" charset="0"/>
            </a:endParaRPr>
          </a:p>
          <a:p>
            <a:pPr marL="0" lvl="1"/>
            <a:r>
              <a:rPr lang="pl-PL" sz="2400" dirty="0">
                <a:latin typeface="Arial" panose="020B0604020202020204" pitchFamily="34" charset="0"/>
                <a:cs typeface="Arial" panose="020B0604020202020204" pitchFamily="34" charset="0"/>
              </a:rPr>
              <a:t>Analiza ekonomiczna dotyczy badania stanów i procesów ekonomicznych w przedsiębiorstwie</a:t>
            </a:r>
          </a:p>
        </p:txBody>
      </p:sp>
    </p:spTree>
    <p:extLst>
      <p:ext uri="{BB962C8B-B14F-4D97-AF65-F5344CB8AC3E}">
        <p14:creationId xmlns:p14="http://schemas.microsoft.com/office/powerpoint/2010/main" val="1578336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2693045"/>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rPr>
              <a:t>Analiza rachunku przepływów pieniężnych</a:t>
            </a:r>
          </a:p>
          <a:p>
            <a:pPr marL="342900" lvl="0" indent="-342900" fontAlgn="auto">
              <a:spcBef>
                <a:spcPts val="0"/>
              </a:spcBef>
              <a:spcAft>
                <a:spcPts val="0"/>
              </a:spcAft>
              <a:buClr>
                <a:srgbClr val="000000"/>
              </a:buClr>
              <a:buSzPct val="45000"/>
              <a:buFont typeface="Arial" pitchFamily="34"/>
              <a:buChar char="•"/>
              <a:defRPr sz="1800" b="0" i="0" u="none" strike="noStrike" kern="0" cap="none" spc="0" baseline="0">
                <a:solidFill>
                  <a:srgbClr val="000000"/>
                </a:solidFill>
                <a:uFillTx/>
              </a:defRPr>
            </a:pPr>
            <a:endParaRPr lang="pl-PL" sz="2000" kern="0" dirty="0">
              <a:solidFill>
                <a:srgbClr val="000000"/>
              </a:solidFill>
              <a:latin typeface="Cambria" panose="02040503050406030204" pitchFamily="18" charset="0"/>
              <a:ea typeface="Arial" pitchFamily="2"/>
              <a:cs typeface="Arial" pitchFamily="2"/>
            </a:endParaRPr>
          </a:p>
          <a:p>
            <a:pPr lvl="0" algn="just" fontAlgn="auto">
              <a:spcBef>
                <a:spcPts val="0"/>
              </a:spcBef>
              <a:spcAft>
                <a:spcPts val="0"/>
              </a:spcAft>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„Sygnały ostrzegawcze” w rachunku przepływów pieniężnych:</a:t>
            </a: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przepływy pieniężne znacząco różniące się od zysku netto</a:t>
            </a: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dodatnie przepływy pieniężne generowane głównie z działalności finansowej lub działalności inwestycyjnej</a:t>
            </a: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000" kern="0" dirty="0">
                <a:solidFill>
                  <a:srgbClr val="000000"/>
                </a:solidFill>
                <a:latin typeface="Cambria" panose="02040503050406030204" pitchFamily="18" charset="0"/>
                <a:ea typeface="Tahoma" pitchFamily="34"/>
                <a:cs typeface="Tahoma" pitchFamily="34"/>
              </a:rPr>
              <a:t>ujemne przepływy środków pieniężnych z działalności operacyjnej</a:t>
            </a:r>
          </a:p>
          <a:p>
            <a:pPr lvl="0" algn="ctr" fontAlgn="auto">
              <a:spcBef>
                <a:spcPts val="600"/>
              </a:spcBef>
              <a:spcAft>
                <a:spcPts val="0"/>
              </a:spcAft>
              <a:defRPr sz="1800" b="0" i="0" u="none" strike="noStrike" kern="0" cap="none" spc="0" baseline="0">
                <a:solidFill>
                  <a:srgbClr val="000000"/>
                </a:solidFill>
                <a:uFillTx/>
              </a:defRPr>
            </a:pPr>
            <a:endParaRPr lang="pl-PL" sz="2000" b="1"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1661621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3" name="Prostokąt 2"/>
          <p:cNvSpPr/>
          <p:nvPr/>
        </p:nvSpPr>
        <p:spPr>
          <a:xfrm>
            <a:off x="305391" y="1548669"/>
            <a:ext cx="8784976" cy="4770537"/>
          </a:xfrm>
          <a:prstGeom prst="rect">
            <a:avLst/>
          </a:prstGeom>
        </p:spPr>
        <p:txBody>
          <a:bodyPr wrap="square">
            <a:spAutoFit/>
          </a:bodyPr>
          <a:lstStyle/>
          <a:p>
            <a:pPr lvl="0" fontAlgn="auto">
              <a:spcBef>
                <a:spcPts val="0"/>
              </a:spcBef>
              <a:spcAft>
                <a:spcPts val="0"/>
              </a:spcAft>
              <a:defRPr sz="1800" b="0" i="0" u="none" strike="noStrike" kern="0" cap="none" spc="0" baseline="0">
                <a:solidFill>
                  <a:srgbClr val="000000"/>
                </a:solidFill>
                <a:uFillTx/>
              </a:defRPr>
            </a:pPr>
            <a:r>
              <a:rPr lang="pl-PL" b="1" dirty="0">
                <a:solidFill>
                  <a:srgbClr val="000000"/>
                </a:solidFill>
                <a:latin typeface="Calibri" pitchFamily="34"/>
                <a:ea typeface="Arial Unicode MS" pitchFamily="2"/>
                <a:cs typeface="Arial Unicode MS" pitchFamily="2"/>
              </a:rPr>
              <a:t>badanie strumieni dotyczących poszczególnych obszarów działalności (+/- ?)</a:t>
            </a:r>
          </a:p>
          <a:p>
            <a:pPr lvl="0" fontAlgn="auto">
              <a:spcBef>
                <a:spcPts val="0"/>
              </a:spcBef>
              <a:spcAft>
                <a:spcPts val="0"/>
              </a:spcAft>
              <a:defRPr sz="1800" b="0" i="0" u="none" strike="noStrike" kern="0" cap="none" spc="0" baseline="0">
                <a:solidFill>
                  <a:srgbClr val="000000"/>
                </a:solidFill>
                <a:uFillTx/>
              </a:defRPr>
            </a:pPr>
            <a:endParaRPr lang="pl-PL" b="1"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b="1"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b="1" dirty="0">
              <a:solidFill>
                <a:srgbClr val="000000"/>
              </a:solidFill>
              <a:latin typeface="Cambria" pitchFamily="18"/>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sz="1600"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Przykładowa interpretacja:</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1.  </a:t>
            </a:r>
            <a:r>
              <a:rPr lang="pl-PL" dirty="0">
                <a:solidFill>
                  <a:srgbClr val="000000"/>
                </a:solidFill>
                <a:latin typeface="Calibri" pitchFamily="34"/>
                <a:ea typeface="Arial Unicode MS" pitchFamily="2"/>
                <a:cs typeface="Arial Unicode MS" pitchFamily="2"/>
              </a:rPr>
              <a:t>przedsiębiorstwo o bardzo wysokiej płynności finansowej</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2. </a:t>
            </a:r>
            <a:r>
              <a:rPr lang="pl-PL" dirty="0">
                <a:solidFill>
                  <a:srgbClr val="000000"/>
                </a:solidFill>
                <a:latin typeface="Calibri" pitchFamily="34"/>
                <a:ea typeface="Arial Unicode MS" pitchFamily="2"/>
                <a:cs typeface="Arial Unicode MS" pitchFamily="2"/>
              </a:rPr>
              <a:t>dojrzałe, wysoka rentowność, może dotyczyć przedsiębiorstwa restrukturyzującego się, które osiągnięty zysk przeznacza na inwestycje i spłatę zobowiązań</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3. </a:t>
            </a:r>
            <a:r>
              <a:rPr lang="pl-PL" dirty="0">
                <a:solidFill>
                  <a:srgbClr val="000000"/>
                </a:solidFill>
                <a:latin typeface="Calibri" pitchFamily="34"/>
                <a:ea typeface="Arial Unicode MS" pitchFamily="2"/>
                <a:cs typeface="Arial Unicode MS" pitchFamily="2"/>
              </a:rPr>
              <a:t>uzyskuje dodatnie wpływy z działalności operacyjnej oraz inwestycyjnej lub wpływy z bieżącej działalności nie wystarczają na pokrycie zobowiązań, przedsiębiorstwo upłynnia więc aktywa trwałe pozyskując tym samym nowe środki</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4. </a:t>
            </a:r>
            <a:r>
              <a:rPr lang="pl-PL" dirty="0">
                <a:solidFill>
                  <a:srgbClr val="000000"/>
                </a:solidFill>
                <a:latin typeface="Calibri" pitchFamily="34"/>
                <a:ea typeface="Arial Unicode MS" pitchFamily="2"/>
                <a:cs typeface="Arial Unicode MS" pitchFamily="2"/>
              </a:rPr>
              <a:t>typowy dla przedsiębiorstw rozwijających się, które nie są wstanie pokryć wydatków na rozwój z wypracowanych zysków, pozyskują zewnętrzne źródła finansowania</a:t>
            </a:r>
          </a:p>
        </p:txBody>
      </p:sp>
      <p:pic>
        <p:nvPicPr>
          <p:cNvPr id="8" name="Obraz 10"/>
          <p:cNvPicPr>
            <a:picLocks noChangeAspect="1"/>
          </p:cNvPicPr>
          <p:nvPr/>
        </p:nvPicPr>
        <p:blipFill>
          <a:blip r:embed="rId3">
            <a:lum/>
            <a:alphaModFix/>
          </a:blip>
          <a:srcRect/>
          <a:stretch>
            <a:fillRect/>
          </a:stretch>
        </p:blipFill>
        <p:spPr>
          <a:xfrm>
            <a:off x="884581" y="2042989"/>
            <a:ext cx="7093814" cy="1586493"/>
          </a:xfrm>
          <a:prstGeom prst="rect">
            <a:avLst/>
          </a:prstGeom>
          <a:noFill/>
          <a:ln cap="flat">
            <a:noFill/>
          </a:ln>
        </p:spPr>
      </p:pic>
    </p:spTree>
    <p:extLst>
      <p:ext uri="{BB962C8B-B14F-4D97-AF65-F5344CB8AC3E}">
        <p14:creationId xmlns:p14="http://schemas.microsoft.com/office/powerpoint/2010/main" val="929518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3" name="Prostokąt 2"/>
          <p:cNvSpPr/>
          <p:nvPr/>
        </p:nvSpPr>
        <p:spPr>
          <a:xfrm>
            <a:off x="305391" y="1548669"/>
            <a:ext cx="8784976" cy="4770537"/>
          </a:xfrm>
          <a:prstGeom prst="rect">
            <a:avLst/>
          </a:prstGeom>
        </p:spPr>
        <p:txBody>
          <a:bodyPr wrap="square">
            <a:spAutoFit/>
          </a:bodyPr>
          <a:lstStyle/>
          <a:p>
            <a:pPr lvl="0" fontAlgn="auto">
              <a:spcBef>
                <a:spcPts val="0"/>
              </a:spcBef>
              <a:spcAft>
                <a:spcPts val="0"/>
              </a:spcAft>
              <a:defRPr sz="1800" b="0" i="0" u="none" strike="noStrike" kern="0" cap="none" spc="0" baseline="0">
                <a:solidFill>
                  <a:srgbClr val="000000"/>
                </a:solidFill>
                <a:uFillTx/>
              </a:defRPr>
            </a:pPr>
            <a:r>
              <a:rPr lang="pl-PL" b="1" dirty="0">
                <a:solidFill>
                  <a:srgbClr val="000000"/>
                </a:solidFill>
                <a:latin typeface="Calibri" pitchFamily="34"/>
                <a:ea typeface="Arial Unicode MS" pitchFamily="2"/>
                <a:cs typeface="Arial Unicode MS" pitchFamily="2"/>
              </a:rPr>
              <a:t>badanie strumieni dotyczących poszczególnych obszarów działalności (+/- ?)</a:t>
            </a:r>
          </a:p>
          <a:p>
            <a:pPr lvl="0" fontAlgn="auto">
              <a:spcBef>
                <a:spcPts val="0"/>
              </a:spcBef>
              <a:spcAft>
                <a:spcPts val="0"/>
              </a:spcAft>
              <a:defRPr sz="1800" b="0" i="0" u="none" strike="noStrike" kern="0" cap="none" spc="0" baseline="0">
                <a:solidFill>
                  <a:srgbClr val="000000"/>
                </a:solidFill>
                <a:uFillTx/>
              </a:defRPr>
            </a:pPr>
            <a:endParaRPr lang="pl-PL" b="1"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b="1"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b="1" dirty="0">
              <a:solidFill>
                <a:srgbClr val="000000"/>
              </a:solidFill>
              <a:latin typeface="Cambria" pitchFamily="18"/>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endParaRPr lang="pl-PL" sz="1600" dirty="0">
              <a:solidFill>
                <a:srgbClr val="000000"/>
              </a:solidFill>
              <a:latin typeface="Calibri" pitchFamily="34"/>
              <a:ea typeface="Arial Unicode MS" pitchFamily="2"/>
              <a:cs typeface="Arial Unicode MS" pitchFamily="2"/>
            </a:endParaRP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Przykładowa interpretacja:</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5. przedsiębiorstwo przechodzące tymczasowe kłopoty i niegenerujących dodatnich przepływów z działalności operacyjnej (przewidywana poprawa wyniku przedsiębiorstwa)</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6. źródłem gotówki na pokrycie niedoborów są kredyty i kapitał właścicielski (wierzyciele nie obawiają się inwestować)</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7. przedsiębiorstwo przeżywające trudności finansowe (wyprzedaż majątku trwałego)</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pitchFamily="34"/>
                <a:ea typeface="Times New Roman" pitchFamily="18"/>
                <a:cs typeface="Times New Roman" pitchFamily="18"/>
              </a:rPr>
              <a:t>8. przedsiębiorstwo, które w poprzednich okresach zgromadziło duże zasoby finansowe, z których to obecnie realizują swoje wydatki inwestycyjne: sytuacja ryzykowna, mogąca skończyć się bankructwem</a:t>
            </a:r>
          </a:p>
        </p:txBody>
      </p:sp>
      <p:pic>
        <p:nvPicPr>
          <p:cNvPr id="8" name="Obraz 10"/>
          <p:cNvPicPr>
            <a:picLocks noChangeAspect="1"/>
          </p:cNvPicPr>
          <p:nvPr/>
        </p:nvPicPr>
        <p:blipFill>
          <a:blip r:embed="rId3">
            <a:lum/>
            <a:alphaModFix/>
          </a:blip>
          <a:srcRect/>
          <a:stretch>
            <a:fillRect/>
          </a:stretch>
        </p:blipFill>
        <p:spPr>
          <a:xfrm>
            <a:off x="884581" y="2042989"/>
            <a:ext cx="7093814" cy="1586493"/>
          </a:xfrm>
          <a:prstGeom prst="rect">
            <a:avLst/>
          </a:prstGeom>
          <a:noFill/>
          <a:ln cap="flat">
            <a:noFill/>
          </a:ln>
        </p:spPr>
      </p:pic>
    </p:spTree>
    <p:extLst>
      <p:ext uri="{BB962C8B-B14F-4D97-AF65-F5344CB8AC3E}">
        <p14:creationId xmlns:p14="http://schemas.microsoft.com/office/powerpoint/2010/main" val="2431302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92415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rPr>
              <a:t>Analiza wskaźnikowa</a:t>
            </a:r>
          </a:p>
          <a:p>
            <a:pPr lvl="0" algn="ctr" fontAlgn="auto">
              <a:spcBef>
                <a:spcPts val="600"/>
              </a:spcBef>
              <a:spcAft>
                <a:spcPts val="0"/>
              </a:spcAft>
              <a:defRPr sz="1800" b="0" i="0" u="none" strike="noStrike" kern="0" cap="none" spc="0" baseline="0">
                <a:solidFill>
                  <a:srgbClr val="000000"/>
                </a:solidFill>
                <a:uFillTx/>
              </a:defRPr>
            </a:pPr>
            <a:endParaRPr lang="pl-PL" sz="2200" b="1" dirty="0">
              <a:solidFill>
                <a:srgbClr val="000000"/>
              </a:solidFill>
              <a:latin typeface="Cambria" panose="02040503050406030204" pitchFamily="18" charset="0"/>
            </a:endParaRP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200" dirty="0">
                <a:solidFill>
                  <a:srgbClr val="000000"/>
                </a:solidFill>
                <a:latin typeface="Cambria" panose="02040503050406030204" pitchFamily="18" charset="0"/>
              </a:rPr>
              <a:t>wykonywana jest w oparciu o dane pochodzące ze sprawozdań finansowych przedsiębiorstwa. Jest rozwinięciem analizy wstępnej. </a:t>
            </a:r>
            <a:endParaRPr lang="pl-PL" sz="2200" kern="0" dirty="0">
              <a:solidFill>
                <a:srgbClr val="000000"/>
              </a:solidFill>
              <a:latin typeface="Cambria" panose="02040503050406030204" pitchFamily="18" charset="0"/>
            </a:endParaRP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pl-PL" sz="2200" dirty="0">
              <a:solidFill>
                <a:srgbClr val="000000"/>
              </a:solidFill>
              <a:latin typeface="Cambria" panose="02040503050406030204" pitchFamily="18" charset="0"/>
            </a:endParaRPr>
          </a:p>
          <a:p>
            <a:pPr lvl="0" fontAlgn="auto">
              <a:spcBef>
                <a:spcPts val="0"/>
              </a:spcBef>
              <a:spcAft>
                <a:spcPts val="0"/>
              </a:spcAft>
              <a:defRPr sz="1800" b="0" i="0" u="none" strike="noStrike" kern="0" cap="none" spc="0" baseline="0">
                <a:solidFill>
                  <a:srgbClr val="000000"/>
                </a:solidFill>
                <a:uFillTx/>
              </a:defRPr>
            </a:pPr>
            <a:r>
              <a:rPr lang="pl-PL" sz="2200" kern="0" dirty="0">
                <a:solidFill>
                  <a:srgbClr val="000000"/>
                </a:solidFill>
                <a:latin typeface="Cambria" panose="02040503050406030204" pitchFamily="18" charset="0"/>
                <a:ea typeface="Arial" pitchFamily="2"/>
                <a:cs typeface="Arial" pitchFamily="2"/>
              </a:rPr>
              <a:t>Najpopularniejsze grupy wskaźników to:</a:t>
            </a: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200" kern="0" dirty="0">
                <a:solidFill>
                  <a:srgbClr val="000000"/>
                </a:solidFill>
                <a:latin typeface="Cambria" panose="02040503050406030204" pitchFamily="18" charset="0"/>
                <a:ea typeface="Arial" pitchFamily="2"/>
                <a:cs typeface="Arial" pitchFamily="2"/>
              </a:rPr>
              <a:t>płynności </a:t>
            </a: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200" kern="0" dirty="0">
                <a:solidFill>
                  <a:srgbClr val="000000"/>
                </a:solidFill>
                <a:latin typeface="Cambria" panose="02040503050406030204" pitchFamily="18" charset="0"/>
                <a:ea typeface="Arial" pitchFamily="2"/>
                <a:cs typeface="Arial" pitchFamily="2"/>
              </a:rPr>
              <a:t>rentowności</a:t>
            </a: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200" kern="0" dirty="0">
                <a:solidFill>
                  <a:srgbClr val="000000"/>
                </a:solidFill>
                <a:latin typeface="Cambria" panose="02040503050406030204" pitchFamily="18" charset="0"/>
                <a:ea typeface="Arial" pitchFamily="2"/>
                <a:cs typeface="Arial" pitchFamily="2"/>
              </a:rPr>
              <a:t>efektywności wykorzystania majątku </a:t>
            </a: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200" kern="0" dirty="0">
                <a:solidFill>
                  <a:srgbClr val="000000"/>
                </a:solidFill>
                <a:latin typeface="Cambria" panose="02040503050406030204" pitchFamily="18" charset="0"/>
                <a:ea typeface="Arial" pitchFamily="2"/>
                <a:cs typeface="Arial" pitchFamily="2"/>
              </a:rPr>
              <a:t>wspomagania finansowego</a:t>
            </a: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200" kern="0" dirty="0">
                <a:solidFill>
                  <a:srgbClr val="000000"/>
                </a:solidFill>
                <a:latin typeface="Cambria" panose="02040503050406030204" pitchFamily="18" charset="0"/>
                <a:ea typeface="Arial" pitchFamily="2"/>
                <a:cs typeface="Arial" pitchFamily="2"/>
              </a:rPr>
              <a:t>rynku kapitałowego</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851504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416320"/>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rPr>
              <a:t>Analiza wskaźnikowa</a:t>
            </a:r>
          </a:p>
          <a:p>
            <a:pPr lvl="0" fontAlgn="auto">
              <a:spcBef>
                <a:spcPts val="0"/>
              </a:spcBef>
              <a:spcAft>
                <a:spcPts val="0"/>
              </a:spcAft>
              <a:buSzPct val="100000"/>
              <a:defRPr sz="1800" b="0" i="0" u="none" strike="noStrike" kern="0" cap="none" spc="0" baseline="0">
                <a:solidFill>
                  <a:srgbClr val="000000"/>
                </a:solidFill>
                <a:uFillTx/>
              </a:defRPr>
            </a:pPr>
            <a:endParaRPr lang="pl-PL" sz="2400" dirty="0">
              <a:solidFill>
                <a:srgbClr val="000000"/>
              </a:solidFill>
              <a:latin typeface="Cambria" panose="02040503050406030204" pitchFamily="18" charset="0"/>
            </a:endParaRPr>
          </a:p>
          <a:p>
            <a:pPr lvl="0" fontAlgn="auto">
              <a:spcBef>
                <a:spcPts val="0"/>
              </a:spcBef>
              <a:spcAft>
                <a:spcPts val="0"/>
              </a:spcAft>
              <a:defRPr sz="1800" b="0" i="0" u="none" strike="noStrike" kern="0" cap="none" spc="0" baseline="0">
                <a:solidFill>
                  <a:srgbClr val="000000"/>
                </a:solidFill>
                <a:uFillTx/>
              </a:defRPr>
            </a:pPr>
            <a:r>
              <a:rPr lang="pl-PL" sz="2400" dirty="0">
                <a:solidFill>
                  <a:srgbClr val="000000"/>
                </a:solidFill>
                <a:latin typeface="Cambria" panose="02040503050406030204" pitchFamily="18" charset="0"/>
                <a:ea typeface="Arial" pitchFamily="2"/>
                <a:cs typeface="Arial" pitchFamily="2"/>
              </a:rPr>
              <a:t>Wskaźniki porównuje się:</a:t>
            </a:r>
          </a:p>
          <a:p>
            <a:pPr marL="342900" lvl="0" indent="-34290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ea typeface="Arial" pitchFamily="2"/>
                <a:cs typeface="Arial" pitchFamily="2"/>
              </a:rPr>
              <a:t>w czasie: </a:t>
            </a:r>
            <a:r>
              <a:rPr lang="pl-PL" sz="2400" dirty="0">
                <a:solidFill>
                  <a:srgbClr val="000000"/>
                </a:solidFill>
                <a:latin typeface="Cambria" panose="02040503050406030204" pitchFamily="18" charset="0"/>
                <a:ea typeface="Arial" pitchFamily="2"/>
                <a:cs typeface="Arial" pitchFamily="2"/>
              </a:rPr>
              <a:t>ze wskaźnikami dotyczącymi tego samego przedsiębiorstwa w innych okresach: ocena kierunku zmian</a:t>
            </a:r>
          </a:p>
          <a:p>
            <a:pPr marL="342900" lvl="0" indent="-34290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ea typeface="Arial" pitchFamily="2"/>
                <a:cs typeface="Arial" pitchFamily="2"/>
              </a:rPr>
              <a:t>w przestrzeni: </a:t>
            </a:r>
            <a:r>
              <a:rPr lang="pl-PL" sz="2400" dirty="0">
                <a:solidFill>
                  <a:srgbClr val="000000"/>
                </a:solidFill>
                <a:latin typeface="Cambria" panose="02040503050406030204" pitchFamily="18" charset="0"/>
                <a:ea typeface="Arial" pitchFamily="2"/>
                <a:cs typeface="Arial" pitchFamily="2"/>
              </a:rPr>
              <a:t>ze wskaźnikami w branży lub konkurentami</a:t>
            </a:r>
          </a:p>
          <a:p>
            <a:pPr marL="342900" lvl="0" indent="-34290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b="1" dirty="0">
                <a:solidFill>
                  <a:srgbClr val="000000"/>
                </a:solidFill>
                <a:latin typeface="Cambria" panose="02040503050406030204" pitchFamily="18" charset="0"/>
                <a:ea typeface="Arial" pitchFamily="2"/>
                <a:cs typeface="Arial" pitchFamily="2"/>
              </a:rPr>
              <a:t>z danymi postulowanymi: </a:t>
            </a:r>
            <a:r>
              <a:rPr lang="pl-PL" sz="2400" dirty="0">
                <a:solidFill>
                  <a:srgbClr val="000000"/>
                </a:solidFill>
                <a:latin typeface="Cambria" panose="02040503050406030204" pitchFamily="18" charset="0"/>
                <a:ea typeface="Arial" pitchFamily="2"/>
                <a:cs typeface="Arial" pitchFamily="2"/>
              </a:rPr>
              <a:t>przyjętymi w praktyce jako dane wzorcowe (optymalne) lub wartościami wynikającymi z opracowanych w przedsiębiorstwie planów </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580732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ymek mowy: owalny 7"/>
          <p:cNvSpPr/>
          <p:nvPr/>
        </p:nvSpPr>
        <p:spPr>
          <a:xfrm>
            <a:off x="4355976" y="5013176"/>
            <a:ext cx="3294891" cy="1144555"/>
          </a:xfrm>
          <a:prstGeom prst="wedgeEllipseCallout">
            <a:avLst>
              <a:gd name="adj1" fmla="val 66600"/>
              <a:gd name="adj2" fmla="val -181253"/>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pl-PL" b="1" dirty="0"/>
              <a:t>nie uwzględniają wielu czynników, jak np. specyfika branży</a:t>
            </a:r>
            <a:endParaRPr lang="en-GB" b="1" dirty="0"/>
          </a:p>
        </p:txBody>
      </p:sp>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79752" y="1595021"/>
            <a:ext cx="8712968" cy="5463034"/>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200" b="1" dirty="0">
                <a:solidFill>
                  <a:srgbClr val="000000"/>
                </a:solidFill>
                <a:latin typeface="Cambria" panose="02040503050406030204" pitchFamily="18" charset="0"/>
              </a:rPr>
              <a:t>Podstawowe wskaźniki płynności:</a:t>
            </a:r>
          </a:p>
          <a:p>
            <a:pPr lvl="0" algn="ctr" fontAlgn="auto">
              <a:spcBef>
                <a:spcPts val="600"/>
              </a:spcBef>
              <a:spcAft>
                <a:spcPts val="0"/>
              </a:spcAft>
              <a:defRPr sz="1800" b="0" i="0" u="none" strike="noStrike" kern="0" cap="none" spc="0" baseline="0">
                <a:solidFill>
                  <a:srgbClr val="000000"/>
                </a:solidFill>
                <a:uFillTx/>
              </a:defRPr>
            </a:pPr>
            <a:endParaRPr lang="pl-PL" sz="800" b="1" dirty="0">
              <a:solidFill>
                <a:srgbClr val="000000"/>
              </a:solidFill>
              <a:latin typeface="Cambria" panose="02040503050406030204" pitchFamily="18" charset="0"/>
            </a:endParaRPr>
          </a:p>
          <a:p>
            <a:pPr marL="342900" lvl="0" indent="-34290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b="1" kern="0" dirty="0">
                <a:solidFill>
                  <a:srgbClr val="000000"/>
                </a:solidFill>
                <a:latin typeface="Calibri" pitchFamily="34"/>
                <a:ea typeface="Arial" pitchFamily="2"/>
                <a:cs typeface="Arial" pitchFamily="2"/>
              </a:rPr>
              <a:t>pokazują zdolność przedsiębiorstwa do terminowego regulowania zobowiązań krótkoterminowych </a:t>
            </a:r>
          </a:p>
          <a:p>
            <a:pPr marL="342900" lvl="0" indent="-34290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dirty="0">
                <a:solidFill>
                  <a:srgbClr val="000000"/>
                </a:solidFill>
                <a:latin typeface="Calibri" pitchFamily="34"/>
                <a:ea typeface="Arial" pitchFamily="2"/>
                <a:cs typeface="Arial" pitchFamily="2"/>
              </a:rPr>
              <a:t>teoretycznie: im wyższe, tym lepiej. W praktyce, zbyt wysoki poziom może oznaczać nieefektywn</a:t>
            </a:r>
            <a:r>
              <a:rPr lang="pl-PL" kern="0" dirty="0">
                <a:solidFill>
                  <a:srgbClr val="000000"/>
                </a:solidFill>
                <a:latin typeface="Calibri" pitchFamily="34"/>
                <a:ea typeface="Arial" pitchFamily="2"/>
                <a:cs typeface="Arial" pitchFamily="2"/>
              </a:rPr>
              <a:t>e wykorzystywanie zasobów majątkowych</a:t>
            </a:r>
          </a:p>
          <a:p>
            <a:pPr marL="4000500" lvl="8" indent="-342900" algn="r">
              <a:buSzPct val="100000"/>
              <a:buFont typeface="Arial" pitchFamily="34"/>
              <a:buChar char="•"/>
              <a:defRPr sz="1800" b="0" i="0" u="none" strike="noStrike" kern="0" cap="none" spc="0" baseline="0">
                <a:solidFill>
                  <a:srgbClr val="000000"/>
                </a:solidFill>
                <a:uFillTx/>
              </a:defRPr>
            </a:pPr>
            <a:r>
              <a:rPr lang="pl-PL" u="sng" kern="0" dirty="0">
                <a:solidFill>
                  <a:srgbClr val="FF0000"/>
                </a:solidFill>
                <a:latin typeface="Calibri" pitchFamily="34"/>
                <a:ea typeface="Arial" pitchFamily="2"/>
                <a:cs typeface="Arial" pitchFamily="2"/>
              </a:rPr>
              <a:t>postulowane wartości*</a:t>
            </a:r>
            <a:endParaRPr lang="pl-PL" u="sng" dirty="0">
              <a:solidFill>
                <a:srgbClr val="FF0000"/>
              </a:solidFill>
              <a:latin typeface="Calibri" pitchFamily="34"/>
              <a:ea typeface="Arial" pitchFamily="2"/>
              <a:cs typeface="Arial" pitchFamily="2"/>
            </a:endParaRPr>
          </a:p>
          <a:p>
            <a:pPr lvl="0" algn="just" fontAlgn="auto">
              <a:spcBef>
                <a:spcPts val="0"/>
              </a:spcBef>
              <a:spcAft>
                <a:spcPts val="0"/>
              </a:spcAft>
              <a:defRPr sz="1800" b="0" i="0" u="none" strike="noStrike" kern="0" cap="none" spc="0" baseline="0">
                <a:solidFill>
                  <a:srgbClr val="000000"/>
                </a:solidFill>
                <a:uFillTx/>
              </a:defRPr>
            </a:pPr>
            <a:r>
              <a:rPr lang="pl-PL" b="1" dirty="0">
                <a:solidFill>
                  <a:srgbClr val="7030A0"/>
                </a:solidFill>
                <a:latin typeface="Calibri" pitchFamily="34"/>
                <a:ea typeface="Arial" pitchFamily="2"/>
                <a:cs typeface="Arial" pitchFamily="2"/>
              </a:rPr>
              <a:t>Wskaźnik płynności bieżącej = AO/ZK</a:t>
            </a:r>
            <a:r>
              <a:rPr lang="pl-PL" kern="0" dirty="0">
                <a:solidFill>
                  <a:srgbClr val="000000"/>
                </a:solidFill>
                <a:latin typeface="Calibri" pitchFamily="34"/>
                <a:ea typeface="Arial" pitchFamily="2"/>
                <a:cs typeface="Arial" pitchFamily="2"/>
              </a:rPr>
              <a:t>				</a:t>
            </a:r>
            <a:r>
              <a:rPr lang="pl-PL" dirty="0">
                <a:solidFill>
                  <a:srgbClr val="000000"/>
                </a:solidFill>
                <a:latin typeface="Calibri" pitchFamily="34"/>
                <a:ea typeface="Arial" pitchFamily="2"/>
                <a:cs typeface="Arial" pitchFamily="2"/>
              </a:rPr>
              <a:t>1,2 (1,5) – 2,0</a:t>
            </a:r>
            <a:endParaRPr lang="pl-PL" b="1" dirty="0">
              <a:solidFill>
                <a:srgbClr val="7030A0"/>
              </a:solidFill>
              <a:latin typeface="Calibri" pitchFamily="34"/>
              <a:ea typeface="Arial" pitchFamily="2"/>
              <a:cs typeface="Arial" pitchFamily="2"/>
            </a:endParaRPr>
          </a:p>
          <a:p>
            <a:pPr lvl="0" algn="just"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pitchFamily="2"/>
              <a:cs typeface="Arial" pitchFamily="2"/>
            </a:endParaRPr>
          </a:p>
          <a:p>
            <a:pPr lvl="0" algn="just" fontAlgn="auto">
              <a:spcBef>
                <a:spcPts val="0"/>
              </a:spcBef>
              <a:spcAft>
                <a:spcPts val="0"/>
              </a:spcAft>
              <a:defRPr sz="1800" b="0" i="0" u="none" strike="noStrike" kern="0" cap="none" spc="0" baseline="0">
                <a:solidFill>
                  <a:srgbClr val="000000"/>
                </a:solidFill>
                <a:uFillTx/>
              </a:defRPr>
            </a:pPr>
            <a:r>
              <a:rPr lang="pl-PL" b="1" dirty="0">
                <a:solidFill>
                  <a:srgbClr val="7030A0"/>
                </a:solidFill>
                <a:latin typeface="Calibri" pitchFamily="34"/>
                <a:ea typeface="Arial" pitchFamily="2"/>
                <a:cs typeface="Arial" pitchFamily="2"/>
              </a:rPr>
              <a:t>Wskaźnik płynności szybkiej = (AO – Z – </a:t>
            </a:r>
            <a:r>
              <a:rPr lang="pl-PL" b="1" dirty="0" err="1">
                <a:solidFill>
                  <a:srgbClr val="7030A0"/>
                </a:solidFill>
                <a:latin typeface="Calibri" pitchFamily="34"/>
                <a:ea typeface="Arial" pitchFamily="2"/>
                <a:cs typeface="Arial" pitchFamily="2"/>
              </a:rPr>
              <a:t>RMCz</a:t>
            </a:r>
            <a:r>
              <a:rPr lang="pl-PL" b="1" dirty="0">
                <a:solidFill>
                  <a:srgbClr val="7030A0"/>
                </a:solidFill>
                <a:latin typeface="Calibri" pitchFamily="34"/>
                <a:ea typeface="Arial" pitchFamily="2"/>
                <a:cs typeface="Arial" pitchFamily="2"/>
              </a:rPr>
              <a:t>)/ZK		</a:t>
            </a:r>
            <a:r>
              <a:rPr lang="pl-PL" kern="0" dirty="0">
                <a:solidFill>
                  <a:srgbClr val="000000"/>
                </a:solidFill>
                <a:latin typeface="Calibri" pitchFamily="34"/>
                <a:ea typeface="Arial" pitchFamily="2"/>
                <a:cs typeface="Arial" pitchFamily="2"/>
              </a:rPr>
              <a:t>~1,0 (handlowe &lt;1)</a:t>
            </a:r>
            <a:endParaRPr lang="pl-PL" b="1" dirty="0">
              <a:solidFill>
                <a:srgbClr val="7030A0"/>
              </a:solidFill>
              <a:latin typeface="Calibri" pitchFamily="34"/>
              <a:ea typeface="Arial" pitchFamily="2"/>
              <a:cs typeface="Arial" pitchFamily="2"/>
            </a:endParaRPr>
          </a:p>
          <a:p>
            <a:pPr lvl="0" algn="just"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pitchFamily="2"/>
              <a:cs typeface="Arial" pitchFamily="2"/>
            </a:endParaRPr>
          </a:p>
          <a:p>
            <a:pPr lvl="0" algn="just" fontAlgn="auto">
              <a:spcBef>
                <a:spcPts val="0"/>
              </a:spcBef>
              <a:spcAft>
                <a:spcPts val="0"/>
              </a:spcAft>
              <a:defRPr sz="1800" b="0" i="0" u="none" strike="noStrike" kern="0" cap="none" spc="0" baseline="0">
                <a:solidFill>
                  <a:srgbClr val="000000"/>
                </a:solidFill>
                <a:uFillTx/>
              </a:defRPr>
            </a:pPr>
            <a:r>
              <a:rPr lang="pl-PL" b="1" dirty="0">
                <a:solidFill>
                  <a:srgbClr val="7030A0"/>
                </a:solidFill>
                <a:latin typeface="Calibri" pitchFamily="34"/>
                <a:ea typeface="Arial" pitchFamily="2"/>
                <a:cs typeface="Arial" pitchFamily="2"/>
              </a:rPr>
              <a:t>Wskaźnik sprawności płatniczej* = środki pieniężne/ZK		</a:t>
            </a:r>
            <a:r>
              <a:rPr lang="pl-PL" kern="0" dirty="0">
                <a:solidFill>
                  <a:srgbClr val="000000"/>
                </a:solidFill>
                <a:latin typeface="Calibri" pitchFamily="34"/>
                <a:ea typeface="Arial" pitchFamily="2"/>
                <a:cs typeface="Arial" pitchFamily="2"/>
              </a:rPr>
              <a:t>~0,2</a:t>
            </a:r>
            <a:endParaRPr lang="pl-PL" dirty="0">
              <a:solidFill>
                <a:srgbClr val="7030A0"/>
              </a:solidFill>
              <a:latin typeface="Calibri" pitchFamily="34"/>
              <a:ea typeface="Arial" pitchFamily="2"/>
              <a:cs typeface="Arial" pitchFamily="2"/>
            </a:endParaRPr>
          </a:p>
          <a:p>
            <a:pPr lvl="0" algn="just"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pitchFamily="2"/>
              <a:cs typeface="Arial" pitchFamily="2"/>
            </a:endParaRPr>
          </a:p>
          <a:p>
            <a:pPr lvl="0" algn="just"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dirty="0">
                <a:solidFill>
                  <a:srgbClr val="000000"/>
                </a:solidFill>
                <a:latin typeface="Calibri" pitchFamily="34"/>
                <a:ea typeface="Arial" pitchFamily="2"/>
                <a:cs typeface="Arial" pitchFamily="2"/>
              </a:rPr>
              <a:t>•	AO: aktywa obrotowe</a:t>
            </a:r>
          </a:p>
          <a:p>
            <a:pPr lvl="0" algn="just"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dirty="0">
                <a:solidFill>
                  <a:srgbClr val="000000"/>
                </a:solidFill>
                <a:latin typeface="Calibri" pitchFamily="34"/>
                <a:ea typeface="Arial" pitchFamily="2"/>
                <a:cs typeface="Arial" pitchFamily="2"/>
              </a:rPr>
              <a:t>•	ZK: zobowiązania krótkoterminowe</a:t>
            </a:r>
          </a:p>
          <a:p>
            <a:pPr lvl="0" algn="just"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dirty="0">
                <a:solidFill>
                  <a:srgbClr val="000000"/>
                </a:solidFill>
                <a:latin typeface="Calibri" pitchFamily="34"/>
                <a:ea typeface="Arial" pitchFamily="2"/>
                <a:cs typeface="Arial" pitchFamily="2"/>
              </a:rPr>
              <a:t>•	Z: zapasy</a:t>
            </a:r>
          </a:p>
          <a:p>
            <a:pPr lvl="0" algn="just"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dirty="0">
                <a:solidFill>
                  <a:srgbClr val="000000"/>
                </a:solidFill>
                <a:latin typeface="Calibri" pitchFamily="34"/>
                <a:ea typeface="Arial" pitchFamily="2"/>
                <a:cs typeface="Arial" pitchFamily="2"/>
              </a:rPr>
              <a:t>•	</a:t>
            </a:r>
            <a:r>
              <a:rPr lang="pl-PL" dirty="0" err="1">
                <a:solidFill>
                  <a:srgbClr val="000000"/>
                </a:solidFill>
                <a:latin typeface="Calibri" pitchFamily="34"/>
                <a:ea typeface="Arial" pitchFamily="2"/>
                <a:cs typeface="Arial" pitchFamily="2"/>
              </a:rPr>
              <a:t>RMCz</a:t>
            </a:r>
            <a:r>
              <a:rPr lang="pl-PL" dirty="0">
                <a:solidFill>
                  <a:srgbClr val="000000"/>
                </a:solidFill>
                <a:latin typeface="Calibri" pitchFamily="34"/>
                <a:ea typeface="Arial" pitchFamily="2"/>
                <a:cs typeface="Arial" pitchFamily="2"/>
              </a:rPr>
              <a:t>: rozliczenia międzyokresowe czynne</a:t>
            </a:r>
          </a:p>
          <a:p>
            <a:pPr lvl="0" algn="just" fontAlgn="auto">
              <a:spcBef>
                <a:spcPts val="0"/>
              </a:spcBef>
              <a:spcAft>
                <a:spcPts val="0"/>
              </a:spcAft>
              <a:defRPr sz="1800" b="0" i="0" u="none" strike="noStrike" kern="0" cap="none" spc="0" baseline="0">
                <a:solidFill>
                  <a:srgbClr val="000000"/>
                </a:solidFill>
                <a:uFillTx/>
              </a:defRPr>
            </a:pPr>
            <a:endParaRPr lang="pl-PL" dirty="0">
              <a:solidFill>
                <a:srgbClr val="000000"/>
              </a:solidFill>
              <a:latin typeface="Calibri" pitchFamily="34"/>
              <a:ea typeface="Arial" pitchFamily="2"/>
              <a:cs typeface="Arial" pitchFamily="2"/>
            </a:endParaRPr>
          </a:p>
          <a:p>
            <a:pPr lvl="0" algn="r" fontAlgn="auto">
              <a:spcBef>
                <a:spcPts val="0"/>
              </a:spcBef>
              <a:spcAft>
                <a:spcPts val="0"/>
              </a:spcAft>
              <a:defRPr sz="1800" b="0" i="0" u="none" strike="noStrike" kern="0" cap="none" spc="0" baseline="0">
                <a:solidFill>
                  <a:srgbClr val="000000"/>
                </a:solidFill>
                <a:uFillTx/>
              </a:defRPr>
            </a:pPr>
            <a:r>
              <a:rPr lang="pl-PL" sz="1400" dirty="0">
                <a:solidFill>
                  <a:srgbClr val="000000"/>
                </a:solidFill>
                <a:latin typeface="Calibri" pitchFamily="34"/>
                <a:ea typeface="Arial" pitchFamily="2"/>
                <a:cs typeface="Arial" pitchFamily="2"/>
              </a:rPr>
              <a:t>*inna nazwa wskaźnik płynności gotówkowej, wskaźnik wypłacalności środkami pieniężnym</a:t>
            </a:r>
            <a:r>
              <a:rPr lang="pl-PL" b="1" dirty="0">
                <a:solidFill>
                  <a:srgbClr val="000000"/>
                </a:solidFill>
                <a:latin typeface="Cambria" panose="02040503050406030204" pitchFamily="18" charset="0"/>
              </a:rPr>
              <a:t> </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179799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95536" y="1595021"/>
            <a:ext cx="8397183" cy="4785926"/>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200" b="1" dirty="0">
                <a:solidFill>
                  <a:srgbClr val="000000"/>
                </a:solidFill>
                <a:latin typeface="Calibri" panose="020F0502020204030204" pitchFamily="34" charset="0"/>
                <a:cs typeface="Calibri" panose="020F0502020204030204" pitchFamily="34" charset="0"/>
              </a:rPr>
              <a:t>Podstawowe wskaźniki rentowności:</a:t>
            </a:r>
          </a:p>
          <a:p>
            <a:pPr lvl="0" algn="ctr" fontAlgn="auto">
              <a:spcBef>
                <a:spcPts val="600"/>
              </a:spcBef>
              <a:spcAft>
                <a:spcPts val="0"/>
              </a:spcAft>
              <a:defRPr sz="1800" b="0" i="0" u="none" strike="noStrike" kern="0" cap="none" spc="0" baseline="0">
                <a:solidFill>
                  <a:srgbClr val="000000"/>
                </a:solidFill>
                <a:uFillTx/>
              </a:defRPr>
            </a:pPr>
            <a:endParaRPr lang="pl-PL" sz="800" b="1" dirty="0">
              <a:solidFill>
                <a:srgbClr val="000000"/>
              </a:solidFill>
              <a:latin typeface="Cambria" panose="02040503050406030204" pitchFamily="18" charset="0"/>
            </a:endParaRP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dirty="0">
                <a:solidFill>
                  <a:srgbClr val="000000"/>
                </a:solidFill>
                <a:latin typeface="Calibri"/>
              </a:rPr>
              <a:t>Wskaźniki rentowności nie mają wartości granicznych: im wyższe tym lepiej</a:t>
            </a: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dirty="0">
                <a:solidFill>
                  <a:srgbClr val="000000"/>
                </a:solidFill>
                <a:latin typeface="Calibri"/>
              </a:rPr>
              <a:t>Porównywane są w czasie i z konkurencją</a:t>
            </a:r>
          </a:p>
          <a:p>
            <a:pPr marL="285750" lvl="0" indent="-285750"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dirty="0">
                <a:solidFill>
                  <a:srgbClr val="000000"/>
                </a:solidFill>
                <a:latin typeface="Calibri"/>
              </a:rPr>
              <a:t>Do obliczeń mogą być wykorzystywane różne kategorie wyniku (np. wynik brutto, na sprzedaży)</a:t>
            </a:r>
          </a:p>
          <a:p>
            <a:pPr lvl="0" fontAlgn="auto">
              <a:spcBef>
                <a:spcPts val="0"/>
              </a:spcBef>
              <a:spcAft>
                <a:spcPts val="0"/>
              </a:spcAft>
              <a:defRPr sz="1800" b="0" i="0" u="none" strike="noStrike" kern="0" cap="none" spc="0" baseline="0">
                <a:solidFill>
                  <a:srgbClr val="000000"/>
                </a:solidFill>
                <a:uFillTx/>
              </a:defRPr>
            </a:pPr>
            <a:endParaRPr lang="pl-PL" dirty="0">
              <a:solidFill>
                <a:srgbClr val="7030A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r>
              <a:rPr lang="pl-PL" dirty="0">
                <a:solidFill>
                  <a:srgbClr val="7030A0"/>
                </a:solidFill>
                <a:latin typeface="Calibri" pitchFamily="34"/>
                <a:ea typeface="Arial" pitchFamily="2"/>
                <a:cs typeface="Arial" pitchFamily="2"/>
              </a:rPr>
              <a:t>Rentowność aktywów </a:t>
            </a:r>
            <a:r>
              <a:rPr lang="pl-PL" kern="0" dirty="0">
                <a:solidFill>
                  <a:srgbClr val="7030A0"/>
                </a:solidFill>
                <a:latin typeface="Calibri" pitchFamily="34"/>
                <a:ea typeface="Arial" pitchFamily="2"/>
                <a:cs typeface="Arial" pitchFamily="2"/>
              </a:rPr>
              <a:t>	     </a:t>
            </a:r>
            <a:r>
              <a:rPr lang="pl-PL" b="1" dirty="0">
                <a:solidFill>
                  <a:srgbClr val="7030A0"/>
                </a:solidFill>
                <a:latin typeface="Calibri" pitchFamily="34"/>
                <a:ea typeface="Arial" pitchFamily="2"/>
                <a:cs typeface="Arial" pitchFamily="2"/>
              </a:rPr>
              <a:t>ROA: ZN/A</a:t>
            </a:r>
          </a:p>
          <a:p>
            <a:pPr marL="285750" lvl="0" indent="-285750" fontAlgn="auto">
              <a:spcBef>
                <a:spcPts val="0"/>
              </a:spcBef>
              <a:spcAft>
                <a:spcPts val="0"/>
              </a:spcAft>
              <a:buSzPct val="100000"/>
              <a:buFont typeface="Symbol" pitchFamily="18"/>
              <a:buChar char="Þ"/>
              <a:defRPr sz="1800" b="0" i="0" u="none" strike="noStrike" kern="0" cap="none" spc="0" baseline="0">
                <a:solidFill>
                  <a:srgbClr val="000000"/>
                </a:solidFill>
                <a:uFillTx/>
              </a:defRPr>
            </a:pPr>
            <a:r>
              <a:rPr lang="pl-PL" kern="0" dirty="0">
                <a:solidFill>
                  <a:srgbClr val="000000"/>
                </a:solidFill>
                <a:latin typeface="Calibri" pitchFamily="34"/>
                <a:ea typeface="Arial" pitchFamily="2"/>
                <a:cs typeface="Arial" pitchFamily="2"/>
              </a:rPr>
              <a:t>zdolność aktywów do generowania zysku</a:t>
            </a:r>
            <a:endParaRPr lang="pl-PL" dirty="0">
              <a:solidFill>
                <a:srgbClr val="00000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endParaRPr lang="pl-PL" dirty="0">
              <a:solidFill>
                <a:srgbClr val="7030A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endParaRPr lang="pl-PL" kern="0" dirty="0">
              <a:solidFill>
                <a:srgbClr val="000000"/>
              </a:solidFill>
              <a:latin typeface="Calibri"/>
            </a:endParaRPr>
          </a:p>
          <a:p>
            <a:pPr lvl="0" algn="just" fontAlgn="auto">
              <a:spcBef>
                <a:spcPts val="0"/>
              </a:spcBef>
              <a:spcAft>
                <a:spcPts val="0"/>
              </a:spcAft>
              <a:defRPr sz="1800" b="0" i="0" u="none" strike="noStrike" kern="0" cap="none" spc="0" baseline="0">
                <a:solidFill>
                  <a:srgbClr val="000000"/>
                </a:solidFill>
                <a:uFillTx/>
              </a:defRPr>
            </a:pPr>
            <a:r>
              <a:rPr lang="pl-PL" kern="0" dirty="0">
                <a:solidFill>
                  <a:srgbClr val="000000"/>
                </a:solidFill>
                <a:latin typeface="Calibri"/>
              </a:rPr>
              <a:t>ROA </a:t>
            </a:r>
            <a:r>
              <a:rPr lang="pl-PL" dirty="0">
                <a:solidFill>
                  <a:srgbClr val="000000"/>
                </a:solidFill>
                <a:latin typeface="Calibri"/>
              </a:rPr>
              <a:t>(ang. </a:t>
            </a:r>
            <a:r>
              <a:rPr lang="pl-PL" i="1" dirty="0">
                <a:solidFill>
                  <a:srgbClr val="000000"/>
                </a:solidFill>
                <a:latin typeface="Calibri"/>
              </a:rPr>
              <a:t>return on </a:t>
            </a:r>
            <a:r>
              <a:rPr lang="pl-PL" i="1" dirty="0" err="1">
                <a:solidFill>
                  <a:srgbClr val="000000"/>
                </a:solidFill>
                <a:latin typeface="Calibri"/>
              </a:rPr>
              <a:t>assets</a:t>
            </a:r>
            <a:r>
              <a:rPr lang="pl-PL" dirty="0">
                <a:solidFill>
                  <a:srgbClr val="000000"/>
                </a:solidFill>
                <a:latin typeface="Calibri"/>
              </a:rPr>
              <a:t>) </a:t>
            </a:r>
            <a:r>
              <a:rPr lang="pl-PL" kern="0" dirty="0">
                <a:solidFill>
                  <a:srgbClr val="000000"/>
                </a:solidFill>
                <a:latin typeface="Calibri"/>
              </a:rPr>
              <a:t>o</a:t>
            </a:r>
            <a:r>
              <a:rPr lang="pl-PL" dirty="0">
                <a:solidFill>
                  <a:srgbClr val="000000"/>
                </a:solidFill>
                <a:latin typeface="Calibri"/>
              </a:rPr>
              <a:t>kreśla, jaka jest rentowność aktywó</a:t>
            </a:r>
            <a:r>
              <a:rPr lang="pl-PL" kern="0" dirty="0">
                <a:solidFill>
                  <a:srgbClr val="000000"/>
                </a:solidFill>
                <a:latin typeface="Calibri"/>
              </a:rPr>
              <a:t>w </a:t>
            </a:r>
            <a:r>
              <a:rPr lang="pl-PL" dirty="0">
                <a:solidFill>
                  <a:srgbClr val="000000"/>
                </a:solidFill>
                <a:latin typeface="Calibri"/>
              </a:rPr>
              <a:t>przedsiębiorstwa, tj. jaka wielkość zysku przypada na każdą jednostkę pieniężną zaangażowaną w aktywa przedsiębiorstwa. </a:t>
            </a:r>
          </a:p>
          <a:p>
            <a:pPr lvl="0" fontAlgn="auto">
              <a:spcBef>
                <a:spcPts val="0"/>
              </a:spcBef>
              <a:spcAft>
                <a:spcPts val="0"/>
              </a:spcAft>
              <a:defRPr sz="1800" b="0" i="0" u="none" strike="noStrike" kern="0" cap="none" spc="0" baseline="0">
                <a:solidFill>
                  <a:srgbClr val="000000"/>
                </a:solidFill>
                <a:uFillTx/>
              </a:defRPr>
            </a:pPr>
            <a:r>
              <a:rPr lang="pl-PL" dirty="0">
                <a:solidFill>
                  <a:srgbClr val="000000"/>
                </a:solidFill>
                <a:latin typeface="Calibri"/>
              </a:rPr>
              <a:t>Wskaźnik ten </a:t>
            </a:r>
            <a:r>
              <a:rPr lang="pl-PL" kern="0" dirty="0">
                <a:solidFill>
                  <a:srgbClr val="000000"/>
                </a:solidFill>
                <a:latin typeface="Calibri"/>
              </a:rPr>
              <a:t>może być wykorzystywany jako </a:t>
            </a:r>
            <a:r>
              <a:rPr lang="pl-PL" dirty="0">
                <a:solidFill>
                  <a:srgbClr val="000000"/>
                </a:solidFill>
                <a:latin typeface="Calibri"/>
              </a:rPr>
              <a:t>wskaźnik kompetencji kierownictwa w zarządzaniu jednostką</a:t>
            </a:r>
            <a:endParaRPr lang="pl-PL" dirty="0">
              <a:solidFill>
                <a:srgbClr val="000000"/>
              </a:solidFill>
              <a:latin typeface="Calibri"/>
              <a:ea typeface="Arial" pitchFamily="2"/>
              <a:cs typeface="Arial" pitchFamily="2"/>
            </a:endParaRPr>
          </a:p>
          <a:p>
            <a:pPr lvl="0" algn="just" fontAlgn="auto">
              <a:spcBef>
                <a:spcPts val="0"/>
              </a:spcBef>
              <a:spcAft>
                <a:spcPts val="0"/>
              </a:spcAft>
              <a:buSzPct val="100000"/>
              <a:defRPr sz="1800" b="0" i="0" u="none" strike="noStrike" kern="0" cap="none" spc="0" baseline="0">
                <a:solidFill>
                  <a:srgbClr val="000000"/>
                </a:solidFill>
                <a:uFillTx/>
              </a:defRPr>
            </a:pPr>
            <a:endParaRPr lang="pl-PL" b="1"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9" name="pole tekstowe 10"/>
          <p:cNvSpPr txBox="1"/>
          <p:nvPr/>
        </p:nvSpPr>
        <p:spPr>
          <a:xfrm>
            <a:off x="6196420" y="3423593"/>
            <a:ext cx="2608444" cy="646334"/>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pitchFamily="34"/>
                <a:ea typeface="Arial" pitchFamily="2"/>
                <a:cs typeface="Arial" pitchFamily="2"/>
              </a:rPr>
              <a:t>ZN: zysk netto</a:t>
            </a:r>
          </a:p>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pitchFamily="34"/>
                <a:ea typeface="Arial" pitchFamily="2"/>
                <a:cs typeface="Arial" pitchFamily="2"/>
              </a:rPr>
              <a:t>A: aktywa ogółem</a:t>
            </a:r>
          </a:p>
        </p:txBody>
      </p:sp>
    </p:spTree>
    <p:extLst>
      <p:ext uri="{BB962C8B-B14F-4D97-AF65-F5344CB8AC3E}">
        <p14:creationId xmlns:p14="http://schemas.microsoft.com/office/powerpoint/2010/main" val="29647023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8" name="Dowolny kształt 9"/>
          <p:cNvSpPr/>
          <p:nvPr/>
        </p:nvSpPr>
        <p:spPr>
          <a:xfrm>
            <a:off x="612775" y="1950306"/>
            <a:ext cx="6472918" cy="3290128"/>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algn="ctr" fontAlgn="auto">
              <a:spcBef>
                <a:spcPts val="0"/>
              </a:spcBef>
              <a:spcAft>
                <a:spcPts val="0"/>
              </a:spcAft>
              <a:defRPr sz="1800" b="0" i="0" u="none" strike="noStrike" kern="0" cap="none" spc="0" baseline="0">
                <a:solidFill>
                  <a:srgbClr val="000000"/>
                </a:solidFill>
                <a:uFillTx/>
              </a:defRPr>
            </a:pPr>
            <a:r>
              <a:rPr lang="pl-PL" sz="2200" b="1" dirty="0">
                <a:solidFill>
                  <a:srgbClr val="000000"/>
                </a:solidFill>
                <a:latin typeface="Calibri" panose="020F0502020204030204" pitchFamily="34" charset="0"/>
                <a:cs typeface="Calibri" panose="020F0502020204030204" pitchFamily="34" charset="0"/>
              </a:rPr>
              <a:t>Podstawowe wskaźniki rentowności: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7030A0"/>
              </a:solidFill>
              <a:uFillTx/>
              <a:latin typeface="Calibri" pitchFamily="34"/>
              <a:ea typeface="Arial" pitchFamily="2"/>
              <a:cs typeface="Arial"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7030A0"/>
                </a:solidFill>
                <a:uFillTx/>
                <a:latin typeface="Calibri" pitchFamily="34"/>
                <a:ea typeface="Arial" pitchFamily="2"/>
                <a:cs typeface="Arial" pitchFamily="2"/>
              </a:rPr>
              <a:t>Rentowność kapitału własnego	</a:t>
            </a:r>
            <a:r>
              <a:rPr lang="pl-PL" sz="2000" b="1" i="0" u="none" strike="noStrike" kern="1200" cap="none" spc="0" baseline="0" dirty="0">
                <a:solidFill>
                  <a:srgbClr val="7030A0"/>
                </a:solidFill>
                <a:uFillTx/>
                <a:latin typeface="Calibri" pitchFamily="34"/>
                <a:ea typeface="Arial" pitchFamily="2"/>
                <a:cs typeface="Arial" pitchFamily="2"/>
              </a:rPr>
              <a:t>ROE = ZN/KW</a:t>
            </a:r>
          </a:p>
          <a:p>
            <a:pPr marL="285750" marR="0" lvl="0" indent="-285750" algn="l" defTabSz="914400" rtl="0" fontAlgn="auto" hangingPunct="1">
              <a:lnSpc>
                <a:spcPct val="100000"/>
              </a:lnSpc>
              <a:spcBef>
                <a:spcPts val="0"/>
              </a:spcBef>
              <a:spcAft>
                <a:spcPts val="0"/>
              </a:spcAft>
              <a:buSzPct val="100000"/>
              <a:buFont typeface="Symbol" pitchFamily="18"/>
              <a:buChar char="Þ"/>
              <a:tabLst/>
              <a:defRPr sz="1800" b="0" i="0" u="none" strike="noStrike" kern="0" cap="none" spc="0" baseline="0">
                <a:solidFill>
                  <a:srgbClr val="000000"/>
                </a:solidFill>
                <a:uFillTx/>
              </a:defRPr>
            </a:pPr>
            <a:r>
              <a:rPr lang="pl-PL" sz="2000" b="0" i="0" u="none" strike="noStrike" kern="0" cap="none" spc="0" baseline="0" dirty="0">
                <a:solidFill>
                  <a:srgbClr val="000000"/>
                </a:solidFill>
                <a:uFillTx/>
                <a:latin typeface="Calibri" pitchFamily="34"/>
                <a:ea typeface="Arial" pitchFamily="2"/>
                <a:cs typeface="Arial" pitchFamily="2"/>
              </a:rPr>
              <a:t>zdolność kapitału własnego do generowania zysku</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900" b="0" i="0" u="none" strike="noStrike" kern="0" cap="none" spc="0" baseline="0" dirty="0">
              <a:solidFill>
                <a:srgbClr val="000000"/>
              </a:solidFill>
              <a:uFillTx/>
              <a:latin typeface="Calibri"/>
              <a:ea typeface="Arial" pitchFamily="2"/>
              <a:cs typeface="Arial" pitchFamily="2"/>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ROE (ang. </a:t>
            </a:r>
            <a:r>
              <a:rPr lang="pl-PL" sz="2000" b="0" i="1" u="none" strike="noStrike" kern="1200" cap="none" spc="0" baseline="0" dirty="0">
                <a:solidFill>
                  <a:srgbClr val="000000"/>
                </a:solidFill>
                <a:uFillTx/>
                <a:latin typeface="Calibri"/>
              </a:rPr>
              <a:t>return on equity</a:t>
            </a:r>
            <a:r>
              <a:rPr lang="pl-PL" sz="2000" b="0" i="0" u="none" strike="noStrike" kern="1200" cap="none" spc="0" baseline="0" dirty="0">
                <a:solidFill>
                  <a:srgbClr val="000000"/>
                </a:solidFill>
                <a:uFillTx/>
                <a:latin typeface="Calibri"/>
              </a:rPr>
              <a:t>) wskazuje, jaka jest rentowność kapitału własnego przedsiębiorstwa, czyli jaki jest zwrot ze środków zainwestowanych przez jego właścicieli. Wielkość tego wskaźnika porównywana jest z rocznym zwrotem z inwestycji, powinna być co najmniej równa stopie inflacji.</a:t>
            </a:r>
            <a:endParaRPr lang="pl-PL" sz="2000" b="1" i="0" u="none" strike="noStrike" kern="1200" cap="none" spc="0" baseline="0" dirty="0">
              <a:solidFill>
                <a:srgbClr val="7030A0"/>
              </a:solidFill>
              <a:uFillTx/>
              <a:latin typeface="Calibri"/>
              <a:ea typeface="Arial" pitchFamily="2"/>
              <a:cs typeface="Arial"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400" b="0" i="0" u="none" strike="noStrike" kern="1200" cap="none" spc="0" baseline="0" dirty="0">
              <a:solidFill>
                <a:srgbClr val="7030A0"/>
              </a:solidFill>
              <a:uFillTx/>
              <a:latin typeface="Calibri" pitchFamily="34"/>
              <a:ea typeface="Arial" pitchFamily="2"/>
              <a:cs typeface="Arial" pitchFamily="2"/>
            </a:endParaRPr>
          </a:p>
        </p:txBody>
      </p:sp>
      <p:sp>
        <p:nvSpPr>
          <p:cNvPr id="9" name="pole tekstowe 10"/>
          <p:cNvSpPr txBox="1"/>
          <p:nvPr/>
        </p:nvSpPr>
        <p:spPr>
          <a:xfrm>
            <a:off x="7199692" y="2891661"/>
            <a:ext cx="1828800" cy="1477332"/>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pitchFamily="34"/>
                <a:ea typeface="Arial" pitchFamily="2"/>
                <a:cs typeface="Arial" pitchFamily="2"/>
              </a:rPr>
              <a:t>ZN: zysk netto</a:t>
            </a:r>
          </a:p>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pitchFamily="34"/>
                <a:ea typeface="Arial" pitchFamily="2"/>
                <a:cs typeface="Arial" pitchFamily="2"/>
              </a:rPr>
              <a:t>KW: kapitał własny</a:t>
            </a:r>
          </a:p>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pitchFamily="34"/>
                <a:ea typeface="Arial" pitchFamily="2"/>
                <a:cs typeface="Arial" pitchFamily="2"/>
              </a:rPr>
              <a:t>S: przychody ze sprzedaży</a:t>
            </a:r>
          </a:p>
        </p:txBody>
      </p:sp>
    </p:spTree>
    <p:extLst>
      <p:ext uri="{BB962C8B-B14F-4D97-AF65-F5344CB8AC3E}">
        <p14:creationId xmlns:p14="http://schemas.microsoft.com/office/powerpoint/2010/main" val="277417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8" name="Dowolny kształt 9"/>
          <p:cNvSpPr/>
          <p:nvPr/>
        </p:nvSpPr>
        <p:spPr>
          <a:xfrm>
            <a:off x="678187" y="1821916"/>
            <a:ext cx="6472918" cy="361682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algn="ctr" fontAlgn="auto">
              <a:spcBef>
                <a:spcPts val="0"/>
              </a:spcBef>
              <a:spcAft>
                <a:spcPts val="0"/>
              </a:spcAft>
              <a:defRPr sz="1800" b="0" i="0" u="none" strike="noStrike" kern="0" cap="none" spc="0" baseline="0">
                <a:solidFill>
                  <a:srgbClr val="000000"/>
                </a:solidFill>
                <a:uFillTx/>
              </a:defRPr>
            </a:pPr>
            <a:r>
              <a:rPr lang="pl-PL" sz="2200" b="1" dirty="0">
                <a:solidFill>
                  <a:srgbClr val="000000"/>
                </a:solidFill>
                <a:latin typeface="Calibri" panose="020F0502020204030204" pitchFamily="34" charset="0"/>
                <a:cs typeface="Calibri" panose="020F0502020204030204" pitchFamily="34" charset="0"/>
              </a:rPr>
              <a:t>Podstawowe wskaźniki rentowności:</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400" b="0" i="0" u="none" strike="noStrike" kern="1200" cap="none" spc="0" baseline="0" dirty="0">
              <a:solidFill>
                <a:srgbClr val="7030A0"/>
              </a:solidFill>
              <a:uFillTx/>
              <a:latin typeface="Calibri" pitchFamily="34"/>
              <a:ea typeface="Arial" pitchFamily="2"/>
              <a:cs typeface="Arial"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7030A0"/>
                </a:solidFill>
                <a:uFillTx/>
                <a:latin typeface="Calibri" pitchFamily="34"/>
                <a:ea typeface="Arial" pitchFamily="2"/>
                <a:cs typeface="Arial" pitchFamily="2"/>
              </a:rPr>
              <a:t>Rentowność sprzedaży 		</a:t>
            </a:r>
            <a:r>
              <a:rPr lang="pl-PL" sz="2000" b="1" i="0" u="none" strike="noStrike" kern="1200" cap="none" spc="0" baseline="0" dirty="0">
                <a:solidFill>
                  <a:srgbClr val="7030A0"/>
                </a:solidFill>
                <a:uFillTx/>
                <a:latin typeface="Calibri" pitchFamily="34"/>
                <a:ea typeface="Arial" pitchFamily="2"/>
                <a:cs typeface="Arial" pitchFamily="2"/>
              </a:rPr>
              <a:t>ROS = ZN/S</a:t>
            </a:r>
          </a:p>
          <a:p>
            <a:pPr marL="285750" marR="0" lvl="0" indent="-285750" algn="just" defTabSz="914400" rtl="0" fontAlgn="auto" hangingPunct="1">
              <a:lnSpc>
                <a:spcPct val="100000"/>
              </a:lnSpc>
              <a:spcBef>
                <a:spcPts val="0"/>
              </a:spcBef>
              <a:spcAft>
                <a:spcPts val="0"/>
              </a:spcAft>
              <a:buSzPct val="100000"/>
              <a:buFont typeface="Symbol" pitchFamily="18"/>
              <a:buChar char="Þ"/>
              <a:tabLst/>
              <a:defRPr sz="1800" b="0" i="0" u="none" strike="noStrike" kern="0" cap="none" spc="0" baseline="0">
                <a:solidFill>
                  <a:srgbClr val="000000"/>
                </a:solidFill>
                <a:uFillTx/>
              </a:defRPr>
            </a:pPr>
            <a:r>
              <a:rPr lang="pl-PL" sz="2000" b="0" i="0" u="none" strike="noStrike" kern="0" cap="none" spc="0" baseline="0" dirty="0">
                <a:solidFill>
                  <a:srgbClr val="000000"/>
                </a:solidFill>
                <a:uFillTx/>
                <a:latin typeface="Calibri" pitchFamily="34"/>
                <a:ea typeface="Arial" pitchFamily="2"/>
                <a:cs typeface="Arial" pitchFamily="2"/>
              </a:rPr>
              <a:t>jaka część przychodów ze sprzedaży przyczyniła się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0" cap="none" spc="0" baseline="0" dirty="0">
                <a:solidFill>
                  <a:srgbClr val="000000"/>
                </a:solidFill>
                <a:uFillTx/>
                <a:latin typeface="Calibri" pitchFamily="34"/>
                <a:ea typeface="Arial" pitchFamily="2"/>
                <a:cs typeface="Arial" pitchFamily="2"/>
              </a:rPr>
              <a:t>      do wypracowania zysku</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900" b="1" i="0" u="none" strike="noStrike" kern="1200" cap="none" spc="0" baseline="0" dirty="0">
              <a:solidFill>
                <a:srgbClr val="7030A0"/>
              </a:solidFill>
              <a:uFillTx/>
              <a:latin typeface="Calibri" pitchFamily="34"/>
              <a:ea typeface="Arial" pitchFamily="2"/>
              <a:cs typeface="Arial" pitchFamily="2"/>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ROS (ang. </a:t>
            </a:r>
            <a:r>
              <a:rPr lang="pl-PL" sz="2000" b="0" i="1" u="none" strike="noStrike" kern="1200" cap="none" spc="0" baseline="0" dirty="0">
                <a:solidFill>
                  <a:srgbClr val="000000"/>
                </a:solidFill>
                <a:uFillTx/>
                <a:latin typeface="Calibri"/>
              </a:rPr>
              <a:t>return on sale</a:t>
            </a:r>
            <a:r>
              <a:rPr lang="pl-PL" sz="2000" b="0" i="0" u="none" strike="noStrike" kern="1200" cap="none" spc="0" baseline="0" dirty="0">
                <a:solidFill>
                  <a:srgbClr val="000000"/>
                </a:solidFill>
                <a:uFillTx/>
                <a:latin typeface="Calibri"/>
              </a:rPr>
              <a:t>) określa, jaka jest rentowność sprzedaży przedsiębiorstwa, tj. jaka wielkość zysku przypada średnio na każdą jednostkę przychodu ze sprzedaży.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Wielkość tego wskaźnika jest zależna od rodzaju działalności przedsiębiorstwa (przy krótkim cyklu produkcyjnym i możliwości szybkiej sprzedaży: wskaźnik ROS niższy)</a:t>
            </a:r>
            <a:endParaRPr lang="pl-PL" sz="2000" b="0" i="0" u="none" strike="noStrike" kern="1200" cap="none" spc="0" baseline="0" dirty="0">
              <a:solidFill>
                <a:srgbClr val="000000"/>
              </a:solidFill>
              <a:uFillTx/>
              <a:latin typeface="Calibri" pitchFamily="34"/>
              <a:ea typeface="Arial" pitchFamily="2"/>
              <a:cs typeface="Arial" pitchFamily="2"/>
            </a:endParaRPr>
          </a:p>
        </p:txBody>
      </p:sp>
      <p:sp>
        <p:nvSpPr>
          <p:cNvPr id="9" name="pole tekstowe 10"/>
          <p:cNvSpPr txBox="1"/>
          <p:nvPr/>
        </p:nvSpPr>
        <p:spPr>
          <a:xfrm>
            <a:off x="7199692" y="2891661"/>
            <a:ext cx="1828800" cy="1477332"/>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pitchFamily="34"/>
                <a:ea typeface="Arial" pitchFamily="2"/>
                <a:cs typeface="Arial" pitchFamily="2"/>
              </a:rPr>
              <a:t>ZN: zysk netto</a:t>
            </a:r>
          </a:p>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pitchFamily="34"/>
                <a:ea typeface="Arial" pitchFamily="2"/>
                <a:cs typeface="Arial" pitchFamily="2"/>
              </a:rPr>
              <a:t>KW: kapitał własny</a:t>
            </a:r>
          </a:p>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pitchFamily="34"/>
                <a:ea typeface="Arial" pitchFamily="2"/>
                <a:cs typeface="Arial" pitchFamily="2"/>
              </a:rPr>
              <a:t>S: przychody ze sprzedaży</a:t>
            </a:r>
          </a:p>
        </p:txBody>
      </p:sp>
    </p:spTree>
    <p:extLst>
      <p:ext uri="{BB962C8B-B14F-4D97-AF65-F5344CB8AC3E}">
        <p14:creationId xmlns:p14="http://schemas.microsoft.com/office/powerpoint/2010/main" val="32867028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45870" y="694720"/>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8" name="Dowolny kształt 4"/>
          <p:cNvSpPr/>
          <p:nvPr/>
        </p:nvSpPr>
        <p:spPr>
          <a:xfrm>
            <a:off x="605786" y="1522277"/>
            <a:ext cx="7738418" cy="84587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1200" cap="none" spc="0" baseline="0" dirty="0">
                <a:solidFill>
                  <a:srgbClr val="7030A0"/>
                </a:solidFill>
                <a:uFillTx/>
                <a:latin typeface="Calibri" pitchFamily="34"/>
                <a:ea typeface="Tahoma" pitchFamily="34"/>
                <a:cs typeface="Tahoma" pitchFamily="34"/>
              </a:rPr>
              <a:t>Podstawowy wskaźnik zadłużenia: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0" cap="none" spc="0" baseline="0" dirty="0">
                <a:solidFill>
                  <a:srgbClr val="000000"/>
                </a:solidFill>
                <a:uFillTx/>
                <a:latin typeface="Calibri" pitchFamily="34"/>
                <a:ea typeface="Tahoma" pitchFamily="34"/>
                <a:cs typeface="Tahoma" pitchFamily="34"/>
              </a:rPr>
              <a:t>(grupa wskaźników wspomagania finansowego)</a:t>
            </a:r>
            <a:endParaRPr lang="pl-PL" sz="2400" b="1" i="0" u="none" strike="noStrike" kern="1200" cap="none" spc="0" baseline="0" dirty="0">
              <a:solidFill>
                <a:srgbClr val="000000"/>
              </a:solidFill>
              <a:uFillTx/>
              <a:latin typeface="Calibri" pitchFamily="34"/>
              <a:ea typeface="Tahoma" pitchFamily="34"/>
              <a:cs typeface="Tahoma" pitchFamily="34"/>
            </a:endParaRPr>
          </a:p>
        </p:txBody>
      </p:sp>
      <p:sp>
        <p:nvSpPr>
          <p:cNvPr id="9" name="Dowolny kształt 9"/>
          <p:cNvSpPr/>
          <p:nvPr/>
        </p:nvSpPr>
        <p:spPr>
          <a:xfrm>
            <a:off x="217668" y="2439833"/>
            <a:ext cx="8514655" cy="416479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1" i="0" u="none" strike="noStrike" kern="1200" cap="none" spc="0" baseline="0" dirty="0">
                <a:solidFill>
                  <a:srgbClr val="7030A0"/>
                </a:solidFill>
                <a:uFillTx/>
                <a:latin typeface="Calibri"/>
                <a:ea typeface="Arial" pitchFamily="2"/>
                <a:cs typeface="Arial" pitchFamily="2"/>
              </a:rPr>
              <a:t>Wskaźnik ogólnego zadłużenia = ZO/A</a:t>
            </a:r>
            <a:endParaRPr lang="pl-PL" sz="2000" b="0" i="0" u="none" strike="noStrike" kern="1200" cap="none" spc="0" baseline="0" dirty="0">
              <a:solidFill>
                <a:srgbClr val="7030A0"/>
              </a:solidFill>
              <a:uFillTx/>
              <a:latin typeface="Calibri"/>
              <a:ea typeface="Arial" pitchFamily="2"/>
              <a:cs typeface="Arial" pitchFamily="2"/>
            </a:endParaRPr>
          </a:p>
          <a:p>
            <a:pPr marL="0" marR="0" lvl="0" indent="0" algn="l" defTabSz="914400" rtl="0" fontAlgn="auto" hangingPunct="1">
              <a:lnSpc>
                <a:spcPct val="100000"/>
              </a:lnSpc>
              <a:spcBef>
                <a:spcPts val="0"/>
              </a:spcBef>
              <a:spcAft>
                <a:spcPts val="0"/>
              </a:spcAft>
              <a:buNone/>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a:ea typeface="Arial" pitchFamily="2"/>
              <a:cs typeface="Arial" pitchFamily="2"/>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Określa, jaki jest udział kapitałów obcych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w finansowaniu aktywów przedsiębiorstwa.</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Im niższy, tym lepiej (ale należy zwrócić uwagę na efekt dźwigni finansowej)</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Zgodnie z literaturą, wartość wzorcowa: 0,57 – 0,67</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Możliwe interpretacje: </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&lt; 0,57 nieracjonalne zarządzanie źródłami finansowania</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 &gt; 0,67 wysokie ryzyko utraty przez przedsiębiorstwo zdolności do spłaty długów</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2000" b="0" i="0" u="none" strike="noStrike" kern="1200" cap="none" spc="0" baseline="0" dirty="0">
                <a:solidFill>
                  <a:srgbClr val="000000"/>
                </a:solidFill>
                <a:uFillTx/>
                <a:latin typeface="Calibri"/>
              </a:rPr>
              <a:t> &gt; 1 wyjątkowo zła sytuacja ekonomiczno-finansowa</a:t>
            </a:r>
            <a:endParaRPr lang="pl-PL" sz="2400" b="0" i="0" u="none" strike="noStrike" kern="1200" cap="none" spc="0" baseline="0" dirty="0">
              <a:solidFill>
                <a:srgbClr val="000000"/>
              </a:solidFill>
              <a:uFillTx/>
              <a:latin typeface="Calibri" pitchFamily="34"/>
              <a:ea typeface="Arial" pitchFamily="2"/>
              <a:cs typeface="Arial"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Arial" pitchFamily="2"/>
              <a:cs typeface="Arial" pitchFamily="2"/>
            </a:endParaRPr>
          </a:p>
        </p:txBody>
      </p:sp>
      <p:sp>
        <p:nvSpPr>
          <p:cNvPr id="10" name="pole tekstowe 10"/>
          <p:cNvSpPr txBox="1"/>
          <p:nvPr/>
        </p:nvSpPr>
        <p:spPr>
          <a:xfrm>
            <a:off x="5775804" y="2438397"/>
            <a:ext cx="3165188" cy="923330"/>
          </a:xfrm>
          <a:prstGeom prst="rect">
            <a:avLst/>
          </a:prstGeom>
          <a:noFill/>
          <a:ln cap="flat">
            <a:noFill/>
          </a:ln>
        </p:spPr>
        <p:txBody>
          <a:bodyPr vert="horz" wrap="square" lIns="91440" tIns="45720" rIns="91440" bIns="45720" anchor="t" anchorCtr="0" compatLnSpc="1">
            <a:spAutoFit/>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a:ea typeface="Arial" pitchFamily="2"/>
                <a:cs typeface="Arial" pitchFamily="2"/>
              </a:rPr>
              <a:t>ZO: zobowiązania i rezerwy na zobowiązania</a:t>
            </a:r>
          </a:p>
          <a:p>
            <a:pPr marL="285750" marR="0" lvl="0" indent="-285750" algn="l" defTabSz="914400" rtl="0" fontAlgn="auto" hangingPunct="1">
              <a:lnSpc>
                <a:spcPct val="100000"/>
              </a:lnSpc>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a:ea typeface="Arial" pitchFamily="2"/>
                <a:cs typeface="Arial" pitchFamily="2"/>
              </a:rPr>
              <a:t>A: aktywa ogółem</a:t>
            </a:r>
          </a:p>
        </p:txBody>
      </p:sp>
      <p:sp>
        <p:nvSpPr>
          <p:cNvPr id="11" name="Dymek mowy: owalny 10"/>
          <p:cNvSpPr/>
          <p:nvPr/>
        </p:nvSpPr>
        <p:spPr>
          <a:xfrm>
            <a:off x="5663424" y="4418729"/>
            <a:ext cx="3135846" cy="640186"/>
          </a:xfrm>
          <a:prstGeom prst="wedgeEllipseCallout">
            <a:avLst>
              <a:gd name="adj1" fmla="val -104071"/>
              <a:gd name="adj2" fmla="val 18897"/>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solidFill>
                  <a:schemeClr val="tx1"/>
                </a:solidFill>
              </a:rPr>
              <a:t>nie uwzględniają wielu czynników</a:t>
            </a:r>
            <a:endParaRPr lang="en-GB" b="1" dirty="0">
              <a:solidFill>
                <a:schemeClr val="tx1"/>
              </a:solidFill>
            </a:endParaRPr>
          </a:p>
        </p:txBody>
      </p:sp>
    </p:spTree>
    <p:extLst>
      <p:ext uri="{BB962C8B-B14F-4D97-AF65-F5344CB8AC3E}">
        <p14:creationId xmlns:p14="http://schemas.microsoft.com/office/powerpoint/2010/main" val="3009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293483"/>
          </a:xfrm>
          <a:prstGeom prst="rect">
            <a:avLst/>
          </a:prstGeom>
          <a:noFill/>
        </p:spPr>
        <p:txBody>
          <a:bodyPr wrap="square" rtlCol="0">
            <a:spAutoFit/>
          </a:bodyPr>
          <a:lstStyle/>
          <a:p>
            <a:r>
              <a:rPr lang="pl-PL" sz="2100" b="1" dirty="0">
                <a:latin typeface="Cambria" pitchFamily="18" charset="0"/>
              </a:rPr>
              <a:t>Analiza ekonomiczna: </a:t>
            </a:r>
          </a:p>
          <a:p>
            <a:r>
              <a:rPr lang="pl-PL" sz="2100" u="sng" dirty="0">
                <a:latin typeface="Cambria" pitchFamily="18" charset="0"/>
              </a:rPr>
              <a:t>metoda badawcza</a:t>
            </a:r>
          </a:p>
          <a:p>
            <a:pPr lvl="1"/>
            <a:r>
              <a:rPr lang="pl-PL" sz="2100" dirty="0">
                <a:latin typeface="Cambria" pitchFamily="18" charset="0"/>
              </a:rPr>
              <a:t>polega na badaniu zjawisk i procesów związanych z całokształtem działalności gospodarczej przedsiębiorstwa poprzez ich podział na elementy składowe oraz określaniu związków przyczynowo -skutkowych między badanymi elementami</a:t>
            </a:r>
          </a:p>
          <a:p>
            <a:r>
              <a:rPr lang="pl-PL" sz="2100" u="sng" dirty="0">
                <a:latin typeface="Cambria" pitchFamily="18" charset="0"/>
              </a:rPr>
              <a:t>dyscyplina naukowa </a:t>
            </a:r>
          </a:p>
          <a:p>
            <a:pPr lvl="1"/>
            <a:r>
              <a:rPr lang="pl-PL" sz="2100" dirty="0">
                <a:latin typeface="Cambria" pitchFamily="18" charset="0"/>
              </a:rPr>
              <a:t>zajmuje się opracowywaniem nowych i udoskonalaniem już istniejących metod badawczych</a:t>
            </a:r>
          </a:p>
          <a:p>
            <a:r>
              <a:rPr lang="pl-PL" sz="2100" u="sng" dirty="0">
                <a:latin typeface="Cambria" pitchFamily="18" charset="0"/>
              </a:rPr>
              <a:t>funkcja zarządzania</a:t>
            </a:r>
          </a:p>
          <a:p>
            <a:pPr lvl="1"/>
            <a:r>
              <a:rPr lang="pl-PL" sz="2100" dirty="0">
                <a:latin typeface="Cambria" pitchFamily="18" charset="0"/>
              </a:rPr>
              <a:t>wiąże teraźniejszą działalność przedsiębiorstwa z przyszłymi wynikami, pozwala na sformułowanie nowych strategii i ich wdrażanie, wzmacnia skuteczność i efektywność zarządzania</a:t>
            </a:r>
          </a:p>
        </p:txBody>
      </p:sp>
    </p:spTree>
    <p:extLst>
      <p:ext uri="{BB962C8B-B14F-4D97-AF65-F5344CB8AC3E}">
        <p14:creationId xmlns:p14="http://schemas.microsoft.com/office/powerpoint/2010/main" val="41871070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179512" y="1629246"/>
            <a:ext cx="8712968" cy="4539704"/>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000" b="1" dirty="0">
                <a:solidFill>
                  <a:srgbClr val="7030A0"/>
                </a:solidFill>
                <a:latin typeface="Calibri" pitchFamily="34"/>
                <a:ea typeface="Tahoma" pitchFamily="34"/>
                <a:cs typeface="Tahoma" pitchFamily="34"/>
              </a:rPr>
              <a:t>Podstawowe wskaźniki obrotowości:</a:t>
            </a:r>
          </a:p>
          <a:p>
            <a:pPr lvl="0" algn="ctr" fontAlgn="auto">
              <a:spcBef>
                <a:spcPts val="600"/>
              </a:spcBef>
              <a:spcAft>
                <a:spcPts val="0"/>
              </a:spcAft>
              <a:defRPr sz="1800" b="0" i="0" u="none" strike="noStrike" kern="0" cap="none" spc="0" baseline="0">
                <a:solidFill>
                  <a:srgbClr val="000000"/>
                </a:solidFill>
                <a:uFillTx/>
              </a:defRPr>
            </a:pPr>
            <a:endParaRPr lang="pl-PL" sz="800" b="1" dirty="0">
              <a:solidFill>
                <a:srgbClr val="7030A0"/>
              </a:solidFill>
              <a:latin typeface="Calibri" pitchFamily="34"/>
              <a:ea typeface="Tahoma" pitchFamily="34"/>
              <a:cs typeface="Tahoma" pitchFamily="34"/>
            </a:endParaRP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7030A0"/>
                </a:solidFill>
                <a:latin typeface="Calibri" pitchFamily="34"/>
                <a:ea typeface="Arial" pitchFamily="2"/>
                <a:cs typeface="Arial" pitchFamily="2"/>
              </a:rPr>
              <a:t>Wskaźnik rotacji zapasów w dniach = Z*T/KDO</a:t>
            </a:r>
          </a:p>
          <a:p>
            <a:pPr marL="285750" lvl="0" indent="-285750" algn="just" fontAlgn="auto">
              <a:spcBef>
                <a:spcPts val="0"/>
              </a:spcBef>
              <a:spcAft>
                <a:spcPts val="0"/>
              </a:spcAft>
              <a:buSzPct val="100000"/>
              <a:buFont typeface="Symbol" pitchFamily="18"/>
              <a:buChar char="Þ"/>
              <a:defRPr sz="1800" b="0" i="0" u="none" strike="noStrike" kern="0" cap="none" spc="0" baseline="0">
                <a:solidFill>
                  <a:srgbClr val="000000"/>
                </a:solidFill>
                <a:uFillTx/>
              </a:defRPr>
            </a:pPr>
            <a:r>
              <a:rPr lang="pl-PL" sz="2000" dirty="0">
                <a:solidFill>
                  <a:srgbClr val="000000"/>
                </a:solidFill>
                <a:latin typeface="Calibri"/>
              </a:rPr>
              <a:t>pozwala ocenić efektywność gospodarowania zapasami przez przedsiębiorstwo. </a:t>
            </a:r>
            <a:r>
              <a:rPr lang="pl-PL" sz="2000" kern="0" dirty="0">
                <a:solidFill>
                  <a:srgbClr val="000000"/>
                </a:solidFill>
                <a:latin typeface="Calibri"/>
              </a:rPr>
              <a:t>Generalnie niższa wartość jest lepsza. Jeśli rośnie, może to znaczyć, że </a:t>
            </a:r>
            <a:r>
              <a:rPr lang="pl-PL" sz="2000" dirty="0">
                <a:solidFill>
                  <a:srgbClr val="000000"/>
                </a:solidFill>
                <a:latin typeface="Calibri"/>
              </a:rPr>
              <a:t>przedsiębiorstwo ma problemy ze sprzedażą własnej produkcji lub towarów zakupionych w celu odsprzedaży i ponosi wysokie koszty ich magazynowania i starzenia się. Ale jeśli jest zbyt niski może oznaczać, że przedsiębiorstwo nie jest w stanie zaspokoić popytu na swoje towary, może </a:t>
            </a:r>
            <a:r>
              <a:rPr lang="pl-PL" sz="2000" kern="0" dirty="0">
                <a:solidFill>
                  <a:srgbClr val="000000"/>
                </a:solidFill>
                <a:latin typeface="Calibri"/>
              </a:rPr>
              <a:t>mieć </a:t>
            </a:r>
            <a:r>
              <a:rPr lang="pl-PL" sz="2000" dirty="0">
                <a:solidFill>
                  <a:srgbClr val="000000"/>
                </a:solidFill>
                <a:latin typeface="Calibri"/>
              </a:rPr>
              <a:t>problemy z realizacją zamówień</a:t>
            </a:r>
            <a:endParaRPr lang="pl-PL" sz="2000" kern="0" dirty="0">
              <a:solidFill>
                <a:srgbClr val="00000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endParaRPr lang="pl-PL" sz="800" dirty="0">
              <a:solidFill>
                <a:srgbClr val="00000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Wskaźniki obrotowości mogą być też liczone w razach</a:t>
            </a:r>
          </a:p>
          <a:p>
            <a:pPr lvl="0" fontAlgn="auto">
              <a:spcBef>
                <a:spcPts val="0"/>
              </a:spcBef>
              <a:spcAft>
                <a:spcPts val="0"/>
              </a:spcAft>
              <a:defRPr sz="1800" b="0" i="0" u="none" strike="noStrike" kern="0" cap="none" spc="0" baseline="0">
                <a:solidFill>
                  <a:srgbClr val="000000"/>
                </a:solidFill>
                <a:uFillTx/>
              </a:defRPr>
            </a:pPr>
            <a:endParaRPr lang="pl-PL" sz="800" dirty="0">
              <a:solidFill>
                <a:srgbClr val="000000"/>
              </a:solidFill>
              <a:latin typeface="Calibri" pitchFamily="34"/>
              <a:ea typeface="Arial" pitchFamily="2"/>
              <a:cs typeface="Arial" pitchFamily="2"/>
            </a:endParaRPr>
          </a:p>
          <a:p>
            <a:pPr lvl="0"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	Z: zapasy (przeciętny stan!)</a:t>
            </a:r>
          </a:p>
          <a:p>
            <a:pPr lvl="0"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	T: ilość dni w okresie</a:t>
            </a:r>
          </a:p>
          <a:p>
            <a:pPr lvl="0"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	KDO: koszty działalności operacyjnej</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19700236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2985433"/>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000" b="1" dirty="0">
                <a:solidFill>
                  <a:srgbClr val="7030A0"/>
                </a:solidFill>
                <a:latin typeface="Calibri" pitchFamily="34"/>
                <a:ea typeface="Tahoma" pitchFamily="34"/>
                <a:cs typeface="Tahoma" pitchFamily="34"/>
              </a:rPr>
              <a:t>Podstawowe wskaźniki obrotowości:</a:t>
            </a:r>
          </a:p>
          <a:p>
            <a:pPr lvl="0" fontAlgn="auto">
              <a:spcBef>
                <a:spcPts val="0"/>
              </a:spcBef>
              <a:spcAft>
                <a:spcPts val="0"/>
              </a:spcAft>
              <a:defRPr sz="1800" b="0" i="0" u="none" strike="noStrike" kern="0" cap="none" spc="0" baseline="0">
                <a:solidFill>
                  <a:srgbClr val="000000"/>
                </a:solidFill>
                <a:uFillTx/>
              </a:defRPr>
            </a:pPr>
            <a:endParaRPr lang="pl-PL" sz="800" dirty="0">
              <a:solidFill>
                <a:srgbClr val="00000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7030A0"/>
                </a:solidFill>
                <a:latin typeface="Calibri" pitchFamily="34"/>
                <a:ea typeface="Arial" pitchFamily="2"/>
                <a:cs typeface="Arial" pitchFamily="2"/>
              </a:rPr>
              <a:t>Wskaźnik czasu rozliczenia należności w dniach = NDU*T/S</a:t>
            </a:r>
          </a:p>
          <a:p>
            <a:pPr marL="285750" lvl="0" indent="-285750" fontAlgn="auto">
              <a:spcBef>
                <a:spcPts val="0"/>
              </a:spcBef>
              <a:spcAft>
                <a:spcPts val="0"/>
              </a:spcAft>
              <a:buSzPct val="100000"/>
              <a:buFont typeface="Symbol" pitchFamily="18"/>
              <a:buChar char="Þ"/>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informuje ile dni następuje od momentu sprzedaży do momentu zapłaty</a:t>
            </a:r>
          </a:p>
          <a:p>
            <a:pPr lvl="0" fontAlgn="auto">
              <a:spcBef>
                <a:spcPts val="0"/>
              </a:spcBef>
              <a:spcAft>
                <a:spcPts val="0"/>
              </a:spcAft>
              <a:defRPr sz="1800" b="0" i="0" u="none" strike="noStrike" kern="0" cap="none" spc="0" baseline="0">
                <a:solidFill>
                  <a:srgbClr val="000000"/>
                </a:solidFill>
                <a:uFillTx/>
              </a:defRPr>
            </a:pPr>
            <a:endParaRPr lang="pl-PL" sz="2000" dirty="0">
              <a:solidFill>
                <a:srgbClr val="00000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Wskaźniki obrotowości mogą być też liczone w razach</a:t>
            </a:r>
          </a:p>
          <a:p>
            <a:pPr lvl="0" fontAlgn="auto">
              <a:spcBef>
                <a:spcPts val="0"/>
              </a:spcBef>
              <a:spcAft>
                <a:spcPts val="0"/>
              </a:spcAft>
              <a:defRPr sz="1800" b="0" i="0" u="none" strike="noStrike" kern="0" cap="none" spc="0" baseline="0">
                <a:solidFill>
                  <a:srgbClr val="000000"/>
                </a:solidFill>
                <a:uFillTx/>
              </a:defRPr>
            </a:pPr>
            <a:endParaRPr lang="pl-PL" sz="2000" dirty="0">
              <a:solidFill>
                <a:srgbClr val="000000"/>
              </a:solidFill>
              <a:latin typeface="Calibri" pitchFamily="34"/>
              <a:ea typeface="Arial" pitchFamily="2"/>
              <a:cs typeface="Arial" pitchFamily="2"/>
            </a:endParaRPr>
          </a:p>
          <a:p>
            <a:pPr lvl="0"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	</a:t>
            </a:r>
            <a:r>
              <a:rPr lang="pl-PL" sz="2000" kern="0" dirty="0">
                <a:solidFill>
                  <a:srgbClr val="000000"/>
                </a:solidFill>
                <a:latin typeface="Calibri" pitchFamily="34"/>
                <a:ea typeface="Arial" pitchFamily="2"/>
                <a:cs typeface="Arial" pitchFamily="2"/>
              </a:rPr>
              <a:t>NDU: </a:t>
            </a:r>
            <a:r>
              <a:rPr lang="pl-PL" sz="2000" dirty="0">
                <a:solidFill>
                  <a:srgbClr val="000000"/>
                </a:solidFill>
                <a:latin typeface="Calibri" pitchFamily="34"/>
                <a:ea typeface="Arial" pitchFamily="2"/>
                <a:cs typeface="Arial" pitchFamily="2"/>
              </a:rPr>
              <a:t>należności z tyt. dostaw i usług (przeciętny stan!)</a:t>
            </a:r>
          </a:p>
          <a:p>
            <a:pPr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	T: ilość dni w okresie</a:t>
            </a:r>
          </a:p>
          <a:p>
            <a:pPr lvl="0"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	S: przychody ze sprzedaży</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15793712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4201150"/>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r>
              <a:rPr lang="pl-PL" sz="2000" b="1" dirty="0">
                <a:solidFill>
                  <a:srgbClr val="7030A0"/>
                </a:solidFill>
                <a:latin typeface="Calibri" pitchFamily="34"/>
                <a:ea typeface="Tahoma" pitchFamily="34"/>
                <a:cs typeface="Tahoma" pitchFamily="34"/>
              </a:rPr>
              <a:t>Podstawowe wskaźniki obrotowości:</a:t>
            </a:r>
          </a:p>
          <a:p>
            <a:pPr lvl="0" algn="ctr" fontAlgn="auto">
              <a:spcBef>
                <a:spcPts val="600"/>
              </a:spcBef>
              <a:spcAft>
                <a:spcPts val="0"/>
              </a:spcAft>
              <a:defRPr sz="1800" b="0" i="0" u="none" strike="noStrike" kern="0" cap="none" spc="0" baseline="0">
                <a:solidFill>
                  <a:srgbClr val="000000"/>
                </a:solidFill>
                <a:uFillTx/>
              </a:defRPr>
            </a:pPr>
            <a:endParaRPr lang="pl-PL" sz="800" b="1" dirty="0">
              <a:solidFill>
                <a:srgbClr val="7030A0"/>
              </a:solidFill>
              <a:latin typeface="Calibri" pitchFamily="34"/>
              <a:ea typeface="Tahoma" pitchFamily="34"/>
              <a:cs typeface="Tahoma" pitchFamily="34"/>
            </a:endParaRPr>
          </a:p>
          <a:p>
            <a:pPr lvl="0" fontAlgn="auto">
              <a:spcBef>
                <a:spcPts val="0"/>
              </a:spcBef>
              <a:spcAft>
                <a:spcPts val="0"/>
              </a:spcAft>
              <a:defRPr sz="1800" b="0" i="0" u="none" strike="noStrike" kern="0" cap="none" spc="0" baseline="0">
                <a:solidFill>
                  <a:srgbClr val="000000"/>
                </a:solidFill>
                <a:uFillTx/>
              </a:defRPr>
            </a:pPr>
            <a:endParaRPr lang="pl-PL" sz="800" dirty="0">
              <a:solidFill>
                <a:srgbClr val="000000"/>
              </a:solidFill>
              <a:latin typeface="Calibri" pitchFamily="34"/>
              <a:ea typeface="Arial" pitchFamily="2"/>
              <a:cs typeface="Arial" pitchFamily="2"/>
            </a:endParaRPr>
          </a:p>
          <a:p>
            <a:pPr lvl="0" fontAlgn="auto">
              <a:spcBef>
                <a:spcPts val="0"/>
              </a:spcBef>
              <a:spcAft>
                <a:spcPts val="0"/>
              </a:spcAft>
              <a:defRPr sz="1800" b="0" i="0" u="none" strike="noStrike" kern="0" cap="none" spc="0" baseline="0">
                <a:solidFill>
                  <a:srgbClr val="000000"/>
                </a:solidFill>
                <a:uFillTx/>
              </a:defRPr>
            </a:pPr>
            <a:r>
              <a:rPr lang="pl-PL" sz="2000" b="1" dirty="0">
                <a:solidFill>
                  <a:srgbClr val="7030A0"/>
                </a:solidFill>
                <a:latin typeface="Calibri" pitchFamily="34"/>
                <a:ea typeface="Arial" pitchFamily="2"/>
                <a:cs typeface="Arial" pitchFamily="2"/>
              </a:rPr>
              <a:t>Wskaźnik czasu rozliczenia zobowiązań w dniach = ZDU*T/KDO</a:t>
            </a:r>
          </a:p>
          <a:p>
            <a:pPr marL="285750" lvl="0" indent="-285750" fontAlgn="auto">
              <a:spcBef>
                <a:spcPts val="0"/>
              </a:spcBef>
              <a:spcAft>
                <a:spcPts val="0"/>
              </a:spcAft>
              <a:buSzPct val="100000"/>
              <a:buFont typeface="Symbol" pitchFamily="18"/>
              <a:buChar char="Þ"/>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informuje jaki jest przeciętny okres regulowania zobowiązań wobec dostawców</a:t>
            </a:r>
          </a:p>
          <a:p>
            <a:pPr marL="285750" lvl="0" indent="-285750" fontAlgn="auto">
              <a:spcBef>
                <a:spcPts val="0"/>
              </a:spcBef>
              <a:spcAft>
                <a:spcPts val="0"/>
              </a:spcAft>
              <a:buSzPct val="100000"/>
              <a:buFont typeface="Symbol" pitchFamily="18"/>
              <a:buChar char="Þ"/>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powinien być dłuższy niż wskaźnik cyklu należności</a:t>
            </a:r>
          </a:p>
          <a:p>
            <a:pPr marL="285750" lvl="0" indent="-285750" fontAlgn="auto">
              <a:spcBef>
                <a:spcPts val="0"/>
              </a:spcBef>
              <a:spcAft>
                <a:spcPts val="0"/>
              </a:spcAft>
              <a:buSzPct val="100000"/>
              <a:buFont typeface="Symbol" pitchFamily="18"/>
              <a:buChar char="Þ"/>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może być obliczany w odniesieniu do przychodów</a:t>
            </a:r>
          </a:p>
          <a:p>
            <a:pPr lvl="0" fontAlgn="auto">
              <a:spcBef>
                <a:spcPts val="0"/>
              </a:spcBef>
              <a:spcAft>
                <a:spcPts val="0"/>
              </a:spcAft>
              <a:defRPr sz="1800" b="0" i="0" u="none" strike="noStrike" kern="0" cap="none" spc="0" baseline="0">
                <a:solidFill>
                  <a:srgbClr val="000000"/>
                </a:solidFill>
                <a:uFillTx/>
              </a:defRPr>
            </a:pPr>
            <a:endParaRPr lang="pl-PL" sz="800" dirty="0">
              <a:solidFill>
                <a:srgbClr val="000000"/>
              </a:solidFill>
              <a:latin typeface="Calibri" pitchFamily="34"/>
              <a:ea typeface="Arial" pitchFamily="2"/>
              <a:cs typeface="Arial" pitchFamily="2"/>
            </a:endParaRPr>
          </a:p>
          <a:p>
            <a:pPr marL="285750" lvl="0" indent="-285750" fontAlgn="auto">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ZDU: zobowiązania z tyt. dostaw i usług (przeciętny stan!)</a:t>
            </a:r>
          </a:p>
          <a:p>
            <a:pPr marL="285750" lvl="0" indent="-285750" fontAlgn="auto">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T: ilość dni w okresie</a:t>
            </a:r>
          </a:p>
          <a:p>
            <a:pPr marL="285750" lvl="0" indent="-285750" fontAlgn="auto">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dirty="0">
                <a:solidFill>
                  <a:srgbClr val="000000"/>
                </a:solidFill>
                <a:latin typeface="Calibri" pitchFamily="34"/>
                <a:ea typeface="Arial" pitchFamily="2"/>
                <a:cs typeface="Arial" pitchFamily="2"/>
              </a:rPr>
              <a:t>KDO: koszty działalności operacyjnej</a:t>
            </a:r>
          </a:p>
          <a:p>
            <a:pPr marL="285750" lvl="0" indent="-285750" fontAlgn="auto">
              <a:spcBef>
                <a:spcPts val="0"/>
              </a:spcBef>
              <a:spcAft>
                <a:spcPts val="0"/>
              </a:spcAft>
              <a:buSzPct val="100000"/>
              <a:buFont typeface="Arial" pitchFamily="34"/>
              <a:buChar char="•"/>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endParaRPr lang="pl-PL" kern="0" dirty="0">
              <a:solidFill>
                <a:srgbClr val="000000"/>
              </a:solidFill>
              <a:latin typeface="Calibri" pitchFamily="34"/>
              <a:ea typeface="Arial" pitchFamily="2"/>
              <a:cs typeface="Arial" pitchFamily="2"/>
            </a:endParaRPr>
          </a:p>
          <a:p>
            <a:pPr lvl="0" fontAlgn="auto">
              <a:spcBef>
                <a:spcPts val="0"/>
              </a:spcBef>
              <a:spcAft>
                <a:spcPts val="0"/>
              </a:spcAft>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b="1" kern="0" dirty="0">
                <a:solidFill>
                  <a:srgbClr val="7030A0"/>
                </a:solidFill>
                <a:latin typeface="Calibri" pitchFamily="34"/>
                <a:ea typeface="Arial" pitchFamily="2"/>
                <a:cs typeface="Arial" pitchFamily="2"/>
              </a:rPr>
              <a:t>Wskaźnik cyklu konwersji gotówki w dniach = cykl należności + cykl zapasów – cykl zobowiązań </a:t>
            </a:r>
          </a:p>
          <a:p>
            <a:pPr marL="285750" lvl="0" indent="-285750" fontAlgn="auto">
              <a:spcBef>
                <a:spcPts val="0"/>
              </a:spcBef>
              <a:spcAft>
                <a:spcPts val="0"/>
              </a:spcAft>
              <a:buSzPct val="100000"/>
              <a:buFont typeface="Symbol" pitchFamily="18"/>
              <a:buChar char="Þ"/>
              <a:tabLst>
                <a:tab pos="0" algn="l"/>
                <a:tab pos="447479" algn="l"/>
                <a:tab pos="896761" algn="l"/>
                <a:tab pos="1346042" algn="l"/>
                <a:tab pos="1795323" algn="l"/>
                <a:tab pos="2244595" algn="l"/>
                <a:tab pos="2693877" algn="l"/>
                <a:tab pos="3143158" algn="l"/>
                <a:tab pos="3592439" algn="l"/>
                <a:tab pos="4041721" algn="l"/>
                <a:tab pos="4491002" algn="l"/>
                <a:tab pos="4940283" algn="l"/>
                <a:tab pos="5389555" algn="l"/>
                <a:tab pos="5838480" algn="l"/>
                <a:tab pos="6287761" algn="l"/>
                <a:tab pos="6737043" algn="l"/>
                <a:tab pos="7186315" algn="l"/>
                <a:tab pos="7635596" algn="l"/>
                <a:tab pos="8084877" algn="l"/>
                <a:tab pos="8534159" algn="l"/>
                <a:tab pos="8983440" algn="l"/>
                <a:tab pos="8985241" algn="l"/>
                <a:tab pos="9434157" algn="l"/>
                <a:tab pos="9883438" algn="l"/>
                <a:tab pos="10332720" algn="l"/>
                <a:tab pos="10782001" algn="l"/>
              </a:tabLst>
              <a:defRPr sz="1800" b="0" i="0" u="none" strike="noStrike" kern="0" cap="none" spc="0" baseline="0">
                <a:solidFill>
                  <a:srgbClr val="000000"/>
                </a:solidFill>
                <a:uFillTx/>
              </a:defRPr>
            </a:pPr>
            <a:r>
              <a:rPr lang="pl-PL" sz="2000" kern="0" dirty="0">
                <a:solidFill>
                  <a:srgbClr val="000000"/>
                </a:solidFill>
                <a:latin typeface="Calibri" pitchFamily="34"/>
                <a:ea typeface="Arial" pitchFamily="2"/>
                <a:cs typeface="Arial" pitchFamily="2"/>
              </a:rPr>
              <a:t>mniejsza wartość oznacza, iż zainwestowane środki wracają szybciej do firmy </a:t>
            </a: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Tree>
    <p:extLst>
      <p:ext uri="{BB962C8B-B14F-4D97-AF65-F5344CB8AC3E}">
        <p14:creationId xmlns:p14="http://schemas.microsoft.com/office/powerpoint/2010/main" val="782246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14313" y="5072063"/>
            <a:ext cx="8715375" cy="1285875"/>
          </a:xfrm>
        </p:spPr>
        <p:txBody>
          <a:bodyPr/>
          <a:lstStyle/>
          <a:p>
            <a:pPr algn="r" eaLnBrk="1" hangingPunct="1">
              <a:defRPr/>
            </a:pPr>
            <a:br>
              <a:rPr lang="pl-PL" sz="3600" b="1" dirty="0"/>
            </a:br>
            <a:br>
              <a:rPr lang="pl-PL" b="1" dirty="0"/>
            </a:br>
            <a:br>
              <a:rPr lang="pl-PL" dirty="0"/>
            </a:br>
            <a:endParaRPr lang="pl-PL" dirty="0"/>
          </a:p>
        </p:txBody>
      </p:sp>
      <p:sp>
        <p:nvSpPr>
          <p:cNvPr id="3" name="Podtytuł 2"/>
          <p:cNvSpPr>
            <a:spLocks noGrp="1"/>
          </p:cNvSpPr>
          <p:nvPr>
            <p:ph type="subTitle" idx="1"/>
          </p:nvPr>
        </p:nvSpPr>
        <p:spPr>
          <a:xfrm>
            <a:off x="2438400" y="6093296"/>
            <a:ext cx="6705600" cy="663575"/>
          </a:xfrm>
        </p:spPr>
        <p:txBody>
          <a:bodyPr>
            <a:normAutofit fontScale="77500" lnSpcReduction="20000"/>
          </a:bodyPr>
          <a:lstStyle/>
          <a:p>
            <a:pPr algn="ctr" eaLnBrk="1" hangingPunct="1">
              <a:defRPr/>
            </a:pPr>
            <a:r>
              <a:rPr lang="pl-PL" sz="2800" b="1" dirty="0"/>
              <a:t>Wyższa Szkoła Finansów i Zarządzania </a:t>
            </a:r>
            <a:br>
              <a:rPr lang="pl-PL" sz="2800" b="1" dirty="0"/>
            </a:br>
            <a:r>
              <a:rPr lang="pl-PL" sz="2800" b="1" dirty="0"/>
              <a:t>w Warszawie</a:t>
            </a:r>
            <a:endParaRPr lang="pl-PL" sz="2800" dirty="0"/>
          </a:p>
        </p:txBody>
      </p:sp>
      <p:sp>
        <p:nvSpPr>
          <p:cNvPr id="6" name="Prostokąt 5"/>
          <p:cNvSpPr/>
          <p:nvPr/>
        </p:nvSpPr>
        <p:spPr>
          <a:xfrm>
            <a:off x="0" y="0"/>
            <a:ext cx="9144000" cy="11430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endParaRPr lang="pl-PL"/>
          </a:p>
        </p:txBody>
      </p:sp>
      <p:pic>
        <p:nvPicPr>
          <p:cNvPr id="5" name="Obraz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7" y="258747"/>
            <a:ext cx="8606161" cy="667202"/>
          </a:xfrm>
          <a:prstGeom prst="rect">
            <a:avLst/>
          </a:prstGeom>
        </p:spPr>
      </p:pic>
      <p:sp>
        <p:nvSpPr>
          <p:cNvPr id="7" name="pole tekstowe 6"/>
          <p:cNvSpPr txBox="1"/>
          <p:nvPr/>
        </p:nvSpPr>
        <p:spPr>
          <a:xfrm>
            <a:off x="755576" y="1841067"/>
            <a:ext cx="7560840" cy="3416320"/>
          </a:xfrm>
          <a:prstGeom prst="rect">
            <a:avLst/>
          </a:prstGeom>
          <a:noFill/>
        </p:spPr>
        <p:txBody>
          <a:bodyPr wrap="square" rtlCol="0">
            <a:spAutoFit/>
          </a:bodyPr>
          <a:lstStyle/>
          <a:p>
            <a:r>
              <a:rPr lang="pl-PL" sz="2800" dirty="0"/>
              <a:t>Analiza kondycji finansowej przedsiębiorstw na podstawie sprawozdań finansowych</a:t>
            </a:r>
          </a:p>
          <a:p>
            <a:endParaRPr lang="pl-PL" sz="2800" dirty="0"/>
          </a:p>
          <a:p>
            <a:pPr algn="ctr"/>
            <a:r>
              <a:rPr lang="pl-PL" sz="2800" dirty="0"/>
              <a:t>Warsztaty</a:t>
            </a:r>
          </a:p>
          <a:p>
            <a:endParaRPr lang="pl-PL" sz="2800" dirty="0"/>
          </a:p>
          <a:p>
            <a:endParaRPr lang="pl-PL" sz="2800" dirty="0"/>
          </a:p>
          <a:p>
            <a:pPr algn="r"/>
            <a:r>
              <a:rPr lang="pl-PL" sz="2400" dirty="0"/>
              <a:t>Dr Kinga Bauer</a:t>
            </a:r>
          </a:p>
          <a:p>
            <a:pPr algn="r"/>
            <a:r>
              <a:rPr lang="pl-PL" sz="2400" dirty="0"/>
              <a:t>kinga.bauer@uek.krakow.pl</a:t>
            </a:r>
            <a:endParaRPr lang="en-GB" sz="2400" dirty="0"/>
          </a:p>
        </p:txBody>
      </p:sp>
    </p:spTree>
    <p:extLst>
      <p:ext uri="{BB962C8B-B14F-4D97-AF65-F5344CB8AC3E}">
        <p14:creationId xmlns:p14="http://schemas.microsoft.com/office/powerpoint/2010/main" val="6147524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61665"/>
          </a:xfrm>
          <a:prstGeom prst="rect">
            <a:avLst/>
          </a:prstGeom>
          <a:noFill/>
        </p:spPr>
        <p:txBody>
          <a:bodyPr wrap="square" rtlCol="0">
            <a:spAutoFit/>
          </a:bodyPr>
          <a:lstStyle/>
          <a:p>
            <a:endParaRPr lang="pl-PL" sz="2400" dirty="0">
              <a:solidFill>
                <a:srgbClr val="000000"/>
              </a:solidFill>
              <a:latin typeface="Calibri"/>
            </a:endParaRPr>
          </a:p>
        </p:txBody>
      </p:sp>
      <p:sp>
        <p:nvSpPr>
          <p:cNvPr id="3" name="Prostokąt 2">
            <a:extLst>
              <a:ext uri="{FF2B5EF4-FFF2-40B4-BE49-F238E27FC236}">
                <a16:creationId xmlns:a16="http://schemas.microsoft.com/office/drawing/2014/main" id="{517BAD82-EBCE-48F0-97A3-624091E4E6FE}"/>
              </a:ext>
            </a:extLst>
          </p:cNvPr>
          <p:cNvSpPr/>
          <p:nvPr/>
        </p:nvSpPr>
        <p:spPr>
          <a:xfrm>
            <a:off x="467544" y="1700808"/>
            <a:ext cx="8315439" cy="400110"/>
          </a:xfrm>
          <a:prstGeom prst="rect">
            <a:avLst/>
          </a:prstGeom>
        </p:spPr>
        <p:txBody>
          <a:bodyPr wrap="square">
            <a:spAutoFit/>
          </a:bodyPr>
          <a:lstStyle/>
          <a:p>
            <a:endParaRPr lang="pl-PL" sz="2000" dirty="0">
              <a:solidFill>
                <a:srgbClr val="000000"/>
              </a:solidFill>
              <a:latin typeface="Cambria" panose="02040503050406030204" pitchFamily="18" charset="0"/>
              <a:ea typeface="Tahoma" pitchFamily="34"/>
              <a:cs typeface="Tahoma" pitchFamily="34"/>
            </a:endParaRPr>
          </a:p>
        </p:txBody>
      </p:sp>
      <p:sp>
        <p:nvSpPr>
          <p:cNvPr id="7" name="Tytuł 1">
            <a:extLst>
              <a:ext uri="{FF2B5EF4-FFF2-40B4-BE49-F238E27FC236}">
                <a16:creationId xmlns:a16="http://schemas.microsoft.com/office/drawing/2014/main" id="{537354FD-E098-4205-93B7-91C2DC57B3C3}"/>
              </a:ext>
            </a:extLst>
          </p:cNvPr>
          <p:cNvSpPr txBox="1">
            <a:spLocks/>
          </p:cNvSpPr>
          <p:nvPr/>
        </p:nvSpPr>
        <p:spPr bwMode="auto">
          <a:xfrm>
            <a:off x="17445" y="1544945"/>
            <a:ext cx="8844780" cy="2779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18"/>
              </a:defRPr>
            </a:lvl2pPr>
            <a:lvl3pPr algn="l" rtl="0" eaLnBrk="0" fontAlgn="base" hangingPunct="0">
              <a:spcBef>
                <a:spcPct val="0"/>
              </a:spcBef>
              <a:spcAft>
                <a:spcPct val="0"/>
              </a:spcAft>
              <a:defRPr sz="4400">
                <a:solidFill>
                  <a:schemeClr val="tx2"/>
                </a:solidFill>
                <a:latin typeface="Tw Cen MT" pitchFamily="34" charset="-18"/>
              </a:defRPr>
            </a:lvl3pPr>
            <a:lvl4pPr algn="l" rtl="0" eaLnBrk="0" fontAlgn="base" hangingPunct="0">
              <a:spcBef>
                <a:spcPct val="0"/>
              </a:spcBef>
              <a:spcAft>
                <a:spcPct val="0"/>
              </a:spcAft>
              <a:defRPr sz="4400">
                <a:solidFill>
                  <a:schemeClr val="tx2"/>
                </a:solidFill>
                <a:latin typeface="Tw Cen MT" pitchFamily="34" charset="-18"/>
              </a:defRPr>
            </a:lvl4pPr>
            <a:lvl5pPr algn="l" rtl="0" eaLnBrk="0" fontAlgn="base" hangingPunct="0">
              <a:spcBef>
                <a:spcPct val="0"/>
              </a:spcBef>
              <a:spcAft>
                <a:spcPct val="0"/>
              </a:spcAft>
              <a:defRPr sz="4400">
                <a:solidFill>
                  <a:schemeClr val="tx2"/>
                </a:solidFill>
                <a:latin typeface="Tw Cen MT" pitchFamily="34" charset="-18"/>
              </a:defRPr>
            </a:lvl5pPr>
            <a:lvl6pPr marL="457200" algn="l" rtl="0" fontAlgn="base">
              <a:spcBef>
                <a:spcPct val="0"/>
              </a:spcBef>
              <a:spcAft>
                <a:spcPct val="0"/>
              </a:spcAft>
              <a:defRPr sz="4400">
                <a:solidFill>
                  <a:schemeClr val="tx2"/>
                </a:solidFill>
                <a:latin typeface="Tw Cen MT" pitchFamily="34" charset="-18"/>
              </a:defRPr>
            </a:lvl6pPr>
            <a:lvl7pPr marL="914400" algn="l" rtl="0" fontAlgn="base">
              <a:spcBef>
                <a:spcPct val="0"/>
              </a:spcBef>
              <a:spcAft>
                <a:spcPct val="0"/>
              </a:spcAft>
              <a:defRPr sz="4400">
                <a:solidFill>
                  <a:schemeClr val="tx2"/>
                </a:solidFill>
                <a:latin typeface="Tw Cen MT" pitchFamily="34" charset="-18"/>
              </a:defRPr>
            </a:lvl7pPr>
            <a:lvl8pPr marL="1371600" algn="l" rtl="0" fontAlgn="base">
              <a:spcBef>
                <a:spcPct val="0"/>
              </a:spcBef>
              <a:spcAft>
                <a:spcPct val="0"/>
              </a:spcAft>
              <a:defRPr sz="4400">
                <a:solidFill>
                  <a:schemeClr val="tx2"/>
                </a:solidFill>
                <a:latin typeface="Tw Cen MT" pitchFamily="34" charset="-18"/>
              </a:defRPr>
            </a:lvl8pPr>
            <a:lvl9pPr marL="1828800" algn="l" rtl="0" fontAlgn="base">
              <a:spcBef>
                <a:spcPct val="0"/>
              </a:spcBef>
              <a:spcAft>
                <a:spcPct val="0"/>
              </a:spcAft>
              <a:defRPr sz="4400">
                <a:solidFill>
                  <a:schemeClr val="tx2"/>
                </a:solidFill>
                <a:latin typeface="Tw Cen MT" pitchFamily="34" charset="-18"/>
              </a:defRPr>
            </a:lvl9pPr>
          </a:lstStyle>
          <a:p>
            <a:pPr algn="ctr"/>
            <a:r>
              <a:rPr lang="pl-PL" sz="4000" b="1" dirty="0">
                <a:effectLst>
                  <a:outerShdw blurRad="38100" dist="38100" dir="2700000" algn="tl">
                    <a:srgbClr val="000000">
                      <a:alpha val="43137"/>
                    </a:srgbClr>
                  </a:outerShdw>
                </a:effectLst>
              </a:rPr>
              <a:t>Postępowanie upadłościowe</a:t>
            </a:r>
            <a:endParaRPr lang="en-GB" sz="4000" b="1" dirty="0">
              <a:effectLst>
                <a:outerShdw blurRad="38100" dist="38100" dir="2700000" algn="tl">
                  <a:srgbClr val="000000">
                    <a:alpha val="43137"/>
                  </a:srgbClr>
                </a:outerShdw>
              </a:effectLst>
            </a:endParaRPr>
          </a:p>
        </p:txBody>
      </p:sp>
      <p:sp>
        <p:nvSpPr>
          <p:cNvPr id="8" name="Symbol zastępczy tekstu 2">
            <a:extLst>
              <a:ext uri="{FF2B5EF4-FFF2-40B4-BE49-F238E27FC236}">
                <a16:creationId xmlns:a16="http://schemas.microsoft.com/office/drawing/2014/main" id="{EE049CE6-6EBF-4A6E-8320-7BFB86CC0561}"/>
              </a:ext>
            </a:extLst>
          </p:cNvPr>
          <p:cNvSpPr txBox="1">
            <a:spLocks/>
          </p:cNvSpPr>
          <p:nvPr/>
        </p:nvSpPr>
        <p:spPr bwMode="auto">
          <a:xfrm>
            <a:off x="233732" y="2506634"/>
            <a:ext cx="4338268" cy="8089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r>
              <a:rPr lang="pl-PL" sz="2400" b="1" dirty="0"/>
              <a:t>Ustawa o rachunkowości </a:t>
            </a:r>
            <a:endParaRPr lang="en-GB" sz="2400" b="1" dirty="0"/>
          </a:p>
        </p:txBody>
      </p:sp>
      <p:sp>
        <p:nvSpPr>
          <p:cNvPr id="9" name="Symbol zastępczy zawartości 3">
            <a:extLst>
              <a:ext uri="{FF2B5EF4-FFF2-40B4-BE49-F238E27FC236}">
                <a16:creationId xmlns:a16="http://schemas.microsoft.com/office/drawing/2014/main" id="{77C220CC-5C8B-46EB-AC88-D2D0AC3A35BE}"/>
              </a:ext>
            </a:extLst>
          </p:cNvPr>
          <p:cNvSpPr txBox="1">
            <a:spLocks/>
          </p:cNvSpPr>
          <p:nvPr/>
        </p:nvSpPr>
        <p:spPr>
          <a:xfrm>
            <a:off x="67608" y="4049641"/>
            <a:ext cx="4338268" cy="1836736"/>
          </a:xfrm>
          <a:prstGeom prst="rect">
            <a:avLst/>
          </a:prstGeom>
        </p:spPr>
        <p:txBody>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
            <a:r>
              <a:rPr lang="pl-PL" sz="2200" dirty="0"/>
              <a:t>sposób wyceny poszczególnych pozycji SF</a:t>
            </a:r>
          </a:p>
          <a:p>
            <a:pPr algn="just"/>
            <a:r>
              <a:rPr lang="pl-PL" sz="2200" dirty="0"/>
              <a:t>sposób prezentacji danych finansowych</a:t>
            </a:r>
          </a:p>
          <a:p>
            <a:pPr algn="just"/>
            <a:r>
              <a:rPr lang="pl-PL" sz="2200" dirty="0"/>
              <a:t>wymogi odnośnie elementów SF </a:t>
            </a:r>
          </a:p>
          <a:p>
            <a:endParaRPr lang="en-GB" dirty="0"/>
          </a:p>
        </p:txBody>
      </p:sp>
      <p:sp>
        <p:nvSpPr>
          <p:cNvPr id="10" name="Symbol zastępczy tekstu 4">
            <a:extLst>
              <a:ext uri="{FF2B5EF4-FFF2-40B4-BE49-F238E27FC236}">
                <a16:creationId xmlns:a16="http://schemas.microsoft.com/office/drawing/2014/main" id="{A52BD485-0117-4438-9A27-086E0D61BE01}"/>
              </a:ext>
            </a:extLst>
          </p:cNvPr>
          <p:cNvSpPr txBox="1">
            <a:spLocks/>
          </p:cNvSpPr>
          <p:nvPr/>
        </p:nvSpPr>
        <p:spPr>
          <a:xfrm>
            <a:off x="4541846" y="2426902"/>
            <a:ext cx="4359633" cy="773980"/>
          </a:xfrm>
          <a:prstGeom prst="rect">
            <a:avLst/>
          </a:prstGeom>
        </p:spPr>
        <p:txBody>
          <a:bodyPr>
            <a:noAutofit/>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ctr">
              <a:spcBef>
                <a:spcPts val="0"/>
              </a:spcBef>
            </a:pPr>
            <a:r>
              <a:rPr lang="pl-PL" sz="2400" b="1" dirty="0"/>
              <a:t>Prawo upadłościowe</a:t>
            </a:r>
          </a:p>
          <a:p>
            <a:pPr algn="ctr">
              <a:spcBef>
                <a:spcPts val="0"/>
              </a:spcBef>
            </a:pPr>
            <a:r>
              <a:rPr lang="pl-PL" sz="2400" b="1" dirty="0"/>
              <a:t>Prawo restrukturyzacyjne</a:t>
            </a:r>
            <a:endParaRPr lang="en-GB" sz="2400" b="1" dirty="0"/>
          </a:p>
        </p:txBody>
      </p:sp>
      <p:sp>
        <p:nvSpPr>
          <p:cNvPr id="11" name="Symbol zastępczy zawartości 5">
            <a:extLst>
              <a:ext uri="{FF2B5EF4-FFF2-40B4-BE49-F238E27FC236}">
                <a16:creationId xmlns:a16="http://schemas.microsoft.com/office/drawing/2014/main" id="{CC40C0CF-F0B3-4CD9-829C-528346019357}"/>
              </a:ext>
            </a:extLst>
          </p:cNvPr>
          <p:cNvSpPr txBox="1">
            <a:spLocks/>
          </p:cNvSpPr>
          <p:nvPr/>
        </p:nvSpPr>
        <p:spPr>
          <a:xfrm>
            <a:off x="4622228" y="4049641"/>
            <a:ext cx="4359633" cy="1765473"/>
          </a:xfrm>
          <a:prstGeom prst="rect">
            <a:avLst/>
          </a:prstGeom>
        </p:spPr>
        <p:txBody>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
            <a:r>
              <a:rPr lang="pl-PL" sz="2200" dirty="0"/>
              <a:t>terminy przedkładania w sądzie SF lub jego elementów</a:t>
            </a:r>
          </a:p>
          <a:p>
            <a:pPr algn="just"/>
            <a:r>
              <a:rPr lang="pl-PL" sz="2200" dirty="0"/>
              <a:t>daty sporządzenia SF na potrzeby PU</a:t>
            </a:r>
          </a:p>
          <a:p>
            <a:pPr algn="just"/>
            <a:r>
              <a:rPr lang="pl-PL" sz="2200" dirty="0"/>
              <a:t>zakres SF na potrzeby PU</a:t>
            </a:r>
            <a:endParaRPr lang="en-GB" sz="2200" dirty="0"/>
          </a:p>
        </p:txBody>
      </p:sp>
      <p:sp>
        <p:nvSpPr>
          <p:cNvPr id="12" name="Strzałka: w dół 11">
            <a:extLst>
              <a:ext uri="{FF2B5EF4-FFF2-40B4-BE49-F238E27FC236}">
                <a16:creationId xmlns:a16="http://schemas.microsoft.com/office/drawing/2014/main" id="{16CE1D86-570D-4F93-943A-6490642FEF8F}"/>
              </a:ext>
            </a:extLst>
          </p:cNvPr>
          <p:cNvSpPr/>
          <p:nvPr/>
        </p:nvSpPr>
        <p:spPr>
          <a:xfrm>
            <a:off x="1974073" y="3309974"/>
            <a:ext cx="665938" cy="63225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Strzałka: w dół 12">
            <a:extLst>
              <a:ext uri="{FF2B5EF4-FFF2-40B4-BE49-F238E27FC236}">
                <a16:creationId xmlns:a16="http://schemas.microsoft.com/office/drawing/2014/main" id="{552ED72A-0DF8-468C-ABBF-0735CE1366A9}"/>
              </a:ext>
            </a:extLst>
          </p:cNvPr>
          <p:cNvSpPr/>
          <p:nvPr/>
        </p:nvSpPr>
        <p:spPr>
          <a:xfrm>
            <a:off x="6654065" y="3271602"/>
            <a:ext cx="665938" cy="5995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Strzałka: w dół 13">
            <a:extLst>
              <a:ext uri="{FF2B5EF4-FFF2-40B4-BE49-F238E27FC236}">
                <a16:creationId xmlns:a16="http://schemas.microsoft.com/office/drawing/2014/main" id="{DD3C36EF-0B38-434F-8039-B4CE7801538E}"/>
              </a:ext>
            </a:extLst>
          </p:cNvPr>
          <p:cNvSpPr/>
          <p:nvPr/>
        </p:nvSpPr>
        <p:spPr>
          <a:xfrm rot="2388587">
            <a:off x="2432958" y="1950645"/>
            <a:ext cx="515867" cy="5801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Strzałka: w dół 14">
            <a:extLst>
              <a:ext uri="{FF2B5EF4-FFF2-40B4-BE49-F238E27FC236}">
                <a16:creationId xmlns:a16="http://schemas.microsoft.com/office/drawing/2014/main" id="{F7DE5D6E-22EA-48AF-A9B8-DFBFCB4A2774}"/>
              </a:ext>
            </a:extLst>
          </p:cNvPr>
          <p:cNvSpPr/>
          <p:nvPr/>
        </p:nvSpPr>
        <p:spPr>
          <a:xfrm rot="19073403">
            <a:off x="6367719" y="1992181"/>
            <a:ext cx="515867" cy="5353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783917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517276"/>
            <a:ext cx="8640960" cy="461665"/>
          </a:xfrm>
          <a:prstGeom prst="rect">
            <a:avLst/>
          </a:prstGeom>
          <a:noFill/>
        </p:spPr>
        <p:txBody>
          <a:bodyPr wrap="square" rtlCol="0">
            <a:spAutoFit/>
          </a:bodyPr>
          <a:lstStyle/>
          <a:p>
            <a:pPr>
              <a:spcBef>
                <a:spcPts val="600"/>
              </a:spcBef>
              <a:spcAft>
                <a:spcPts val="600"/>
              </a:spcAft>
            </a:pPr>
            <a:r>
              <a:rPr lang="pl-PL" sz="2400" b="1" dirty="0">
                <a:solidFill>
                  <a:srgbClr val="002060"/>
                </a:solidFill>
                <a:latin typeface="Cambria" pitchFamily="18" charset="0"/>
              </a:rPr>
              <a:t>Regulacje </a:t>
            </a:r>
            <a:r>
              <a:rPr lang="pl-PL" sz="2400" b="1" dirty="0" err="1">
                <a:solidFill>
                  <a:srgbClr val="002060"/>
                </a:solidFill>
                <a:latin typeface="Cambria" pitchFamily="18" charset="0"/>
              </a:rPr>
              <a:t>PUiN</a:t>
            </a:r>
            <a:r>
              <a:rPr lang="pl-PL" sz="2400" b="1" dirty="0">
                <a:solidFill>
                  <a:srgbClr val="002060"/>
                </a:solidFill>
                <a:latin typeface="Cambria" pitchFamily="18" charset="0"/>
              </a:rPr>
              <a:t> dot. sprawozdawczości finansowej</a:t>
            </a:r>
          </a:p>
        </p:txBody>
      </p:sp>
      <p:pic>
        <p:nvPicPr>
          <p:cNvPr id="6" name="Picture 2"/>
          <p:cNvPicPr>
            <a:picLocks noChangeAspect="1" noChangeArrowheads="1"/>
          </p:cNvPicPr>
          <p:nvPr/>
        </p:nvPicPr>
        <p:blipFill>
          <a:blip r:embed="rId3" cstate="print"/>
          <a:srcRect/>
          <a:stretch>
            <a:fillRect/>
          </a:stretch>
        </p:blipFill>
        <p:spPr bwMode="auto">
          <a:xfrm>
            <a:off x="467544" y="2007352"/>
            <a:ext cx="8155783" cy="4104456"/>
          </a:xfrm>
          <a:prstGeom prst="rect">
            <a:avLst/>
          </a:prstGeom>
          <a:noFill/>
          <a:ln w="9525">
            <a:noFill/>
            <a:miter lim="800000"/>
            <a:headEnd/>
            <a:tailEnd/>
          </a:ln>
        </p:spPr>
      </p:pic>
    </p:spTree>
    <p:extLst>
      <p:ext uri="{BB962C8B-B14F-4D97-AF65-F5344CB8AC3E}">
        <p14:creationId xmlns:p14="http://schemas.microsoft.com/office/powerpoint/2010/main" val="972689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539704"/>
          </a:xfrm>
          <a:prstGeom prst="rect">
            <a:avLst/>
          </a:prstGeom>
          <a:noFill/>
        </p:spPr>
        <p:txBody>
          <a:bodyPr wrap="square" rtlCol="0">
            <a:spAutoFit/>
          </a:bodyPr>
          <a:lstStyle/>
          <a:p>
            <a:r>
              <a:rPr lang="pl-PL" sz="2200" b="1" dirty="0">
                <a:solidFill>
                  <a:srgbClr val="002060"/>
                </a:solidFill>
                <a:latin typeface="Cambria" pitchFamily="18" charset="0"/>
              </a:rPr>
              <a:t>Prawo restrukturyzacyjne:</a:t>
            </a:r>
          </a:p>
          <a:p>
            <a:pPr lvl="0">
              <a:spcBef>
                <a:spcPts val="600"/>
              </a:spcBef>
              <a:spcAft>
                <a:spcPts val="600"/>
              </a:spcAft>
              <a:buFont typeface="Arial" pitchFamily="34" charset="0"/>
              <a:buChar char="•"/>
            </a:pPr>
            <a:r>
              <a:rPr lang="pl-PL" sz="2200" dirty="0">
                <a:latin typeface="Cambria" pitchFamily="18" charset="0"/>
              </a:rPr>
              <a:t>tylko w dwóch z czterech rodzajów postępowań restrukturyzacyjnych*: bilans sporządzony do celów tego postępowania nie później niż 30 dni przed dniem złożenia wniosku</a:t>
            </a:r>
          </a:p>
          <a:p>
            <a:pPr lvl="0">
              <a:spcBef>
                <a:spcPts val="600"/>
              </a:spcBef>
              <a:spcAft>
                <a:spcPts val="600"/>
              </a:spcAft>
              <a:buFont typeface="Arial" pitchFamily="34" charset="0"/>
              <a:buChar char="•"/>
            </a:pPr>
            <a:r>
              <a:rPr lang="pl-PL" sz="2200" dirty="0">
                <a:latin typeface="Cambria" pitchFamily="18" charset="0"/>
              </a:rPr>
              <a:t>znosi obowiązek przedłożenia rachunku przepływów pieniężnych</a:t>
            </a:r>
          </a:p>
          <a:p>
            <a:pPr lvl="0" algn="r">
              <a:spcBef>
                <a:spcPts val="600"/>
              </a:spcBef>
              <a:spcAft>
                <a:spcPts val="600"/>
              </a:spcAft>
              <a:buNone/>
            </a:pPr>
            <a:r>
              <a:rPr lang="pl-PL" dirty="0">
                <a:latin typeface="Cambria" pitchFamily="18" charset="0"/>
              </a:rPr>
              <a:t>*w postępowaniu o zatwierdzenie układu oraz przyspieszonym postępowaniu układowym, natomiast  w postępowaniu układowym i postępowaniu sanacyjnym: nie </a:t>
            </a:r>
          </a:p>
          <a:p>
            <a:pPr>
              <a:spcBef>
                <a:spcPts val="600"/>
              </a:spcBef>
              <a:spcAft>
                <a:spcPts val="600"/>
              </a:spcAft>
            </a:pPr>
            <a:endParaRPr lang="pl-PL" sz="1200" b="1" dirty="0">
              <a:solidFill>
                <a:srgbClr val="002060"/>
              </a:solidFill>
              <a:latin typeface="Cambria" pitchFamily="18" charset="0"/>
            </a:endParaRPr>
          </a:p>
          <a:p>
            <a:pPr>
              <a:spcBef>
                <a:spcPts val="600"/>
              </a:spcBef>
              <a:spcAft>
                <a:spcPts val="600"/>
              </a:spcAft>
            </a:pPr>
            <a:r>
              <a:rPr lang="pl-PL" sz="2200" b="1" dirty="0">
                <a:solidFill>
                  <a:srgbClr val="002060"/>
                </a:solidFill>
                <a:latin typeface="Cambria" pitchFamily="18" charset="0"/>
              </a:rPr>
              <a:t>Prawo upadłościowe:</a:t>
            </a:r>
            <a:endParaRPr lang="pl-PL" sz="2200" dirty="0">
              <a:latin typeface="Cambria" pitchFamily="18" charset="0"/>
            </a:endParaRPr>
          </a:p>
          <a:p>
            <a:pPr lvl="0">
              <a:spcBef>
                <a:spcPts val="600"/>
              </a:spcBef>
              <a:spcAft>
                <a:spcPts val="600"/>
              </a:spcAft>
              <a:buFont typeface="Arial" pitchFamily="34" charset="0"/>
              <a:buChar char="•"/>
            </a:pPr>
            <a:r>
              <a:rPr lang="pl-PL" sz="2200" dirty="0">
                <a:latin typeface="Cambria" pitchFamily="18" charset="0"/>
              </a:rPr>
              <a:t>w postępowaniu upadłościowym: obowiązki sprawozdawcze niezmienione w stosunku do </a:t>
            </a:r>
            <a:r>
              <a:rPr lang="pl-PL" sz="2200" dirty="0" err="1">
                <a:latin typeface="Cambria" pitchFamily="18" charset="0"/>
              </a:rPr>
              <a:t>PUiN</a:t>
            </a:r>
            <a:endParaRPr lang="pl-PL" sz="2200" dirty="0">
              <a:latin typeface="Cambria" pitchFamily="18" charset="0"/>
            </a:endParaRPr>
          </a:p>
        </p:txBody>
      </p:sp>
    </p:spTree>
    <p:extLst>
      <p:ext uri="{BB962C8B-B14F-4D97-AF65-F5344CB8AC3E}">
        <p14:creationId xmlns:p14="http://schemas.microsoft.com/office/powerpoint/2010/main" val="15481054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3416320"/>
          </a:xfrm>
          <a:prstGeom prst="rect">
            <a:avLst/>
          </a:prstGeom>
          <a:noFill/>
        </p:spPr>
        <p:txBody>
          <a:bodyPr wrap="square" rtlCol="0">
            <a:spAutoFit/>
          </a:bodyPr>
          <a:lstStyle/>
          <a:p>
            <a:r>
              <a:rPr lang="pl-PL" sz="2400" b="1" dirty="0"/>
              <a:t>Niewypłacalność zgodnie z PU, art. 11</a:t>
            </a:r>
            <a:br>
              <a:rPr lang="pl-PL" sz="2400" b="1" dirty="0"/>
            </a:br>
            <a:r>
              <a:rPr lang="pl-PL" sz="2400" b="1" dirty="0"/>
              <a:t>Przesłanka płynnościowa</a:t>
            </a:r>
          </a:p>
          <a:p>
            <a:endParaRPr lang="pl-PL" sz="2400" dirty="0"/>
          </a:p>
          <a:p>
            <a:r>
              <a:rPr lang="pl-PL" sz="2400" dirty="0"/>
              <a:t>1. Dłużnik jest niewypłacalny, jeżeli utracił zdolność do wykonywania swoich wymagalnych zobowiązań pieniężnych. </a:t>
            </a:r>
          </a:p>
          <a:p>
            <a:r>
              <a:rPr lang="pl-PL" sz="2400" dirty="0"/>
              <a:t>1a. Domniemywa się, że dłużnik utracił zdolność do wykonywania swoich wymagalnych zobowiązań pieniężnych, jeżeli opóźnienie w wykonaniu zobowiązań pieniężnych przekracza trzy miesiące. </a:t>
            </a:r>
            <a:endParaRPr lang="en-GB" sz="2400" dirty="0"/>
          </a:p>
        </p:txBody>
      </p:sp>
    </p:spTree>
    <p:extLst>
      <p:ext uri="{BB962C8B-B14F-4D97-AF65-F5344CB8AC3E}">
        <p14:creationId xmlns:p14="http://schemas.microsoft.com/office/powerpoint/2010/main" val="18442230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339650"/>
          </a:xfrm>
          <a:prstGeom prst="rect">
            <a:avLst/>
          </a:prstGeom>
          <a:solidFill>
            <a:srgbClr val="FFFF00"/>
          </a:solidFill>
        </p:spPr>
        <p:txBody>
          <a:bodyPr wrap="square" rtlCol="0">
            <a:spAutoFit/>
          </a:bodyPr>
          <a:lstStyle/>
          <a:p>
            <a:r>
              <a:rPr lang="pl-PL" sz="2300" dirty="0"/>
              <a:t>Rekomendacje Zespołu* s. 32. </a:t>
            </a:r>
            <a:r>
              <a:rPr lang="pl-PL" sz="2300" i="1" dirty="0"/>
              <a:t>„utrata zdolności regulowania zobowiązań powinna wynikać z oceny stanu finansowego przedsiębiorstwa dłużnika. O niewypłacalności nie powinien świadczyć fakt, że dłużnik np. z przyczyn niezależnych od niego, nie jest w stanie w danym momencie zapłacić za swój dług. Ze względu na brak możliwości określenia „prostego” (narzędziowego) ekonomicznego kryterium niewypłacalności przez nauki ekonomiczne Zespół wskazuje, że możliwe jest wskazanie szeregu przykładowych mierników zdolności finansowej (np. poprzez wskazanie mierników ekonomicznych, które często świadczą o braku zdolności finansowej podmiotu).”</a:t>
            </a:r>
          </a:p>
          <a:p>
            <a:pPr algn="r"/>
            <a:r>
              <a:rPr lang="pl-PL" sz="2300" dirty="0"/>
              <a:t>*Zespół Ministra Sprawiedliwości ds. nowelizacji </a:t>
            </a:r>
            <a:r>
              <a:rPr lang="pl-PL" sz="2300" dirty="0" err="1"/>
              <a:t>PUiN</a:t>
            </a:r>
            <a:endParaRPr lang="en-GB" sz="2300" dirty="0"/>
          </a:p>
        </p:txBody>
      </p:sp>
    </p:spTree>
    <p:extLst>
      <p:ext uri="{BB962C8B-B14F-4D97-AF65-F5344CB8AC3E}">
        <p14:creationId xmlns:p14="http://schemas.microsoft.com/office/powerpoint/2010/main" val="1200477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516621"/>
          </a:xfrm>
          <a:prstGeom prst="rect">
            <a:avLst/>
          </a:prstGeom>
          <a:noFill/>
        </p:spPr>
        <p:txBody>
          <a:bodyPr wrap="square" rtlCol="0">
            <a:spAutoFit/>
          </a:bodyPr>
          <a:lstStyle/>
          <a:p>
            <a:pPr>
              <a:spcBef>
                <a:spcPts val="300"/>
              </a:spcBef>
            </a:pPr>
            <a:r>
              <a:rPr lang="pl-PL" sz="2000" dirty="0">
                <a:highlight>
                  <a:srgbClr val="FFFF00"/>
                </a:highlight>
              </a:rPr>
              <a:t>Rekomendacje Zespołu, s. 32 „Sformułowana poniżej lista kryteriów wykorzystuje dorobek rewizji finansowej, a konkretnie Krajowy Standard Rewizji Finansowej nr 1 oraz Międzynarodowy Standard Rewizji Finansowej </a:t>
            </a:r>
            <a:r>
              <a:rPr lang="en-GB" sz="2000" dirty="0" err="1">
                <a:highlight>
                  <a:srgbClr val="FFFF00"/>
                </a:highlight>
              </a:rPr>
              <a:t>nr</a:t>
            </a:r>
            <a:r>
              <a:rPr lang="en-GB" sz="2000" dirty="0">
                <a:highlight>
                  <a:srgbClr val="FFFF00"/>
                </a:highlight>
              </a:rPr>
              <a:t> 570 „</a:t>
            </a:r>
            <a:r>
              <a:rPr lang="en-GB" sz="2000" dirty="0" err="1">
                <a:highlight>
                  <a:srgbClr val="FFFF00"/>
                </a:highlight>
              </a:rPr>
              <a:t>Kontynuacja</a:t>
            </a:r>
            <a:r>
              <a:rPr lang="en-GB" sz="2000" dirty="0">
                <a:highlight>
                  <a:srgbClr val="FFFF00"/>
                </a:highlight>
              </a:rPr>
              <a:t> </a:t>
            </a:r>
            <a:r>
              <a:rPr lang="en-GB" sz="2000" dirty="0" err="1">
                <a:highlight>
                  <a:srgbClr val="FFFF00"/>
                </a:highlight>
              </a:rPr>
              <a:t>działalności</a:t>
            </a:r>
            <a:r>
              <a:rPr lang="en-GB" sz="2000" dirty="0">
                <a:highlight>
                  <a:srgbClr val="FFFF00"/>
                </a:highlight>
              </a:rPr>
              <a:t>”.</a:t>
            </a:r>
            <a:endParaRPr lang="pl-PL" sz="2000" dirty="0">
              <a:highlight>
                <a:srgbClr val="FFFF00"/>
              </a:highlight>
            </a:endParaRPr>
          </a:p>
          <a:p>
            <a:pPr>
              <a:spcBef>
                <a:spcPts val="300"/>
              </a:spcBef>
            </a:pPr>
            <a:r>
              <a:rPr lang="pl-PL" sz="2000" dirty="0"/>
              <a:t>1) </a:t>
            </a:r>
            <a:r>
              <a:rPr lang="pl-PL" sz="2000" b="1" dirty="0"/>
              <a:t>Kluczowe wskaźniki finansowe w co najmniej dwóch z obszarów płynności finansowej, zadłużenia, rentowności są istotnie niekorzystne w porównaniu do analogicznych wskaźników dla większości konkurentów dłużnika prowadzących tę samą lub podobną działalność, co faktycznie wykonywana przez dłużnika w okresie ostatnich 24 miesięcy.</a:t>
            </a:r>
          </a:p>
          <a:p>
            <a:pPr>
              <a:spcBef>
                <a:spcPts val="300"/>
              </a:spcBef>
            </a:pPr>
            <a:r>
              <a:rPr lang="pl-PL" sz="2000" dirty="0"/>
              <a:t>2) Wycofanie lub udokumentowany zamiar wycofania istotnego finansowania dłużnika przez wierzycieli w okresie ostatnich 12 miesięcy.</a:t>
            </a:r>
          </a:p>
          <a:p>
            <a:pPr>
              <a:spcBef>
                <a:spcPts val="300"/>
              </a:spcBef>
            </a:pPr>
            <a:r>
              <a:rPr lang="pl-PL" sz="2000" dirty="0"/>
              <a:t>3) Odejście kluczowego personelu kierowniczego i brak następców w okresie ostatnich 12 </a:t>
            </a:r>
            <a:r>
              <a:rPr lang="en-GB" sz="2000" dirty="0" err="1"/>
              <a:t>miesięcy</a:t>
            </a:r>
            <a:r>
              <a:rPr lang="pl-PL" sz="2000" dirty="0"/>
              <a:t>.</a:t>
            </a:r>
            <a:endParaRPr lang="en-GB" sz="2000" dirty="0"/>
          </a:p>
        </p:txBody>
      </p:sp>
    </p:spTree>
    <p:extLst>
      <p:ext uri="{BB962C8B-B14F-4D97-AF65-F5344CB8AC3E}">
        <p14:creationId xmlns:p14="http://schemas.microsoft.com/office/powerpoint/2010/main" val="285263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15498"/>
          </a:xfrm>
          <a:prstGeom prst="rect">
            <a:avLst/>
          </a:prstGeom>
          <a:noFill/>
        </p:spPr>
        <p:txBody>
          <a:bodyPr wrap="square" rtlCol="0">
            <a:spAutoFit/>
          </a:bodyPr>
          <a:lstStyle/>
          <a:p>
            <a:endParaRPr lang="pl-PL" sz="2100" dirty="0">
              <a:latin typeface="Cambria" pitchFamily="18" charset="0"/>
            </a:endParaRPr>
          </a:p>
        </p:txBody>
      </p:sp>
      <p:graphicFrame>
        <p:nvGraphicFramePr>
          <p:cNvPr id="6" name="Symbol zastępczy zawartości 3"/>
          <p:cNvGraphicFramePr>
            <a:graphicFrameLocks/>
          </p:cNvGraphicFramePr>
          <p:nvPr>
            <p:extLst>
              <p:ext uri="{D42A27DB-BD31-4B8C-83A1-F6EECF244321}">
                <p14:modId xmlns:p14="http://schemas.microsoft.com/office/powerpoint/2010/main" val="1781439006"/>
              </p:ext>
            </p:extLst>
          </p:nvPr>
        </p:nvGraphicFramePr>
        <p:xfrm>
          <a:off x="755576" y="1751894"/>
          <a:ext cx="7704856" cy="43860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86234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3631763"/>
          </a:xfrm>
          <a:prstGeom prst="rect">
            <a:avLst/>
          </a:prstGeom>
          <a:noFill/>
        </p:spPr>
        <p:txBody>
          <a:bodyPr wrap="square" rtlCol="0">
            <a:spAutoFit/>
          </a:bodyPr>
          <a:lstStyle/>
          <a:p>
            <a:pPr>
              <a:spcBef>
                <a:spcPts val="600"/>
              </a:spcBef>
            </a:pPr>
            <a:r>
              <a:rPr lang="pl-PL" sz="2000" dirty="0"/>
              <a:t>5) Toczące się w stosunku do dłużnika postępowanie sądowe lub administracyjne, które w przypadku uprawdopodobnionego niekorzystnego rozstrzygnięcia spowoduje powstanie zobowiązań, których dłużnik nie będzie wstanie uregulować.</a:t>
            </a:r>
          </a:p>
          <a:p>
            <a:pPr>
              <a:spcBef>
                <a:spcPts val="600"/>
              </a:spcBef>
            </a:pPr>
            <a:r>
              <a:rPr lang="pl-PL" sz="2000" dirty="0"/>
              <a:t>6) Brak regulowania wynagrodzeń pracowników lub składek na ubezpieczenia społeczne przez dłużnika w okresie ostatnich 12 miesięcy.</a:t>
            </a:r>
          </a:p>
          <a:p>
            <a:pPr>
              <a:spcBef>
                <a:spcPts val="600"/>
              </a:spcBef>
            </a:pPr>
            <a:r>
              <a:rPr lang="pl-PL" sz="2000" b="1" dirty="0"/>
              <a:t>7) Stan środków pieniężnych i ich ekwiwalentów wykazuje systematyczny spadek przez co najmniej ostatnie 24 miesiące oraz jest niski w porównaniu do stanu wykazywanego przez konkurentów dłużnika prowadzących tę samą lub podobną działalność, co </a:t>
            </a:r>
            <a:r>
              <a:rPr lang="en-GB" sz="2000" b="1" dirty="0" err="1"/>
              <a:t>faktycznie</a:t>
            </a:r>
            <a:r>
              <a:rPr lang="en-GB" sz="2000" b="1" dirty="0"/>
              <a:t> </a:t>
            </a:r>
            <a:r>
              <a:rPr lang="en-GB" sz="2000" b="1" dirty="0" err="1"/>
              <a:t>wykonywana</a:t>
            </a:r>
            <a:r>
              <a:rPr lang="en-GB" sz="2000" b="1" dirty="0"/>
              <a:t> </a:t>
            </a:r>
            <a:r>
              <a:rPr lang="en-GB" sz="2000" b="1" dirty="0" err="1"/>
              <a:t>przez</a:t>
            </a:r>
            <a:r>
              <a:rPr lang="en-GB" sz="2000" b="1" dirty="0"/>
              <a:t> </a:t>
            </a:r>
            <a:r>
              <a:rPr lang="en-GB" sz="2000" b="1" dirty="0" err="1"/>
              <a:t>dłużnika</a:t>
            </a:r>
            <a:r>
              <a:rPr lang="en-GB" sz="2000" b="1" dirty="0"/>
              <a:t>.</a:t>
            </a:r>
          </a:p>
        </p:txBody>
      </p:sp>
    </p:spTree>
    <p:extLst>
      <p:ext uri="{BB962C8B-B14F-4D97-AF65-F5344CB8AC3E}">
        <p14:creationId xmlns:p14="http://schemas.microsoft.com/office/powerpoint/2010/main" val="39452590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2708434"/>
          </a:xfrm>
          <a:prstGeom prst="rect">
            <a:avLst/>
          </a:prstGeom>
          <a:noFill/>
        </p:spPr>
        <p:txBody>
          <a:bodyPr wrap="square" rtlCol="0">
            <a:spAutoFit/>
          </a:bodyPr>
          <a:lstStyle/>
          <a:p>
            <a:pPr>
              <a:spcBef>
                <a:spcPts val="600"/>
              </a:spcBef>
            </a:pPr>
            <a:r>
              <a:rPr lang="pl-PL" sz="2000" dirty="0"/>
              <a:t>8) Utrzymywanie się straty podatkowej w rozumieniu Ustawy o podatku dochodowym od osób prawnych lub Ustawy o podatku dochodowym od osób fizycznych przez co </a:t>
            </a:r>
            <a:r>
              <a:rPr lang="en-GB" sz="2000" dirty="0" err="1"/>
              <a:t>najmniej</a:t>
            </a:r>
            <a:r>
              <a:rPr lang="en-GB" sz="2000" dirty="0"/>
              <a:t> </a:t>
            </a:r>
            <a:r>
              <a:rPr lang="en-GB" sz="2000" dirty="0" err="1"/>
              <a:t>ostatnie</a:t>
            </a:r>
            <a:r>
              <a:rPr lang="en-GB" sz="2000" dirty="0"/>
              <a:t> 24 </a:t>
            </a:r>
            <a:r>
              <a:rPr lang="en-GB" sz="2000" dirty="0" err="1"/>
              <a:t>miesiące</a:t>
            </a:r>
            <a:r>
              <a:rPr lang="en-GB" sz="2000" dirty="0"/>
              <a:t>.</a:t>
            </a:r>
          </a:p>
          <a:p>
            <a:pPr>
              <a:spcBef>
                <a:spcPts val="600"/>
              </a:spcBef>
            </a:pPr>
            <a:r>
              <a:rPr lang="pl-PL" sz="2000" dirty="0"/>
              <a:t>9) Nastąpiła istotna utrata wartości majątku dłużnika w okresie ostatnich 12 miesięcy.</a:t>
            </a:r>
          </a:p>
          <a:p>
            <a:pPr>
              <a:spcBef>
                <a:spcPts val="600"/>
              </a:spcBef>
            </a:pPr>
            <a:r>
              <a:rPr lang="pl-PL" sz="2000" b="1" dirty="0"/>
              <a:t>10) Zobowiązania i rezerwy na zobowiązania przekraczają wartość aktywów, przy czym zobowiązania, rezerwy na zobowiązania i aktywa są rozumiane tak jak w </a:t>
            </a:r>
            <a:r>
              <a:rPr lang="pl-PL" sz="2000" b="1" dirty="0" err="1"/>
              <a:t>UoR</a:t>
            </a:r>
            <a:r>
              <a:rPr lang="en-GB" sz="2000" b="1" dirty="0"/>
              <a:t>.</a:t>
            </a:r>
            <a:r>
              <a:rPr lang="pl-PL" sz="2000" b="1" dirty="0"/>
              <a:t>”</a:t>
            </a:r>
            <a:endParaRPr lang="en-GB" sz="2000" b="1" dirty="0"/>
          </a:p>
        </p:txBody>
      </p:sp>
    </p:spTree>
    <p:extLst>
      <p:ext uri="{BB962C8B-B14F-4D97-AF65-F5344CB8AC3E}">
        <p14:creationId xmlns:p14="http://schemas.microsoft.com/office/powerpoint/2010/main" val="2213643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61665"/>
          </a:xfrm>
          <a:prstGeom prst="rect">
            <a:avLst/>
          </a:prstGeom>
          <a:noFill/>
        </p:spPr>
        <p:txBody>
          <a:bodyPr wrap="square" rtlCol="0">
            <a:spAutoFit/>
          </a:bodyPr>
          <a:lstStyle/>
          <a:p>
            <a:endParaRPr lang="pl-PL" sz="2400" dirty="0">
              <a:solidFill>
                <a:srgbClr val="000000"/>
              </a:solidFill>
              <a:latin typeface="Calibri"/>
            </a:endParaRPr>
          </a:p>
        </p:txBody>
      </p:sp>
      <p:sp>
        <p:nvSpPr>
          <p:cNvPr id="3" name="Prostokąt 2">
            <a:extLst>
              <a:ext uri="{FF2B5EF4-FFF2-40B4-BE49-F238E27FC236}">
                <a16:creationId xmlns:a16="http://schemas.microsoft.com/office/drawing/2014/main" id="{4F22DE4A-D550-45D6-8107-ACB3A5BF891D}"/>
              </a:ext>
            </a:extLst>
          </p:cNvPr>
          <p:cNvSpPr/>
          <p:nvPr/>
        </p:nvSpPr>
        <p:spPr>
          <a:xfrm>
            <a:off x="341477" y="1462345"/>
            <a:ext cx="8441505" cy="4832092"/>
          </a:xfrm>
          <a:prstGeom prst="rect">
            <a:avLst/>
          </a:prstGeom>
        </p:spPr>
        <p:txBody>
          <a:bodyPr wrap="square">
            <a:spAutoFit/>
          </a:bodyPr>
          <a:lstStyle/>
          <a:p>
            <a:r>
              <a:rPr lang="pl-PL" sz="2200" b="1" dirty="0"/>
              <a:t>Niewypłacalność zgodnie z PU, art. 11</a:t>
            </a:r>
            <a:br>
              <a:rPr lang="pl-PL" sz="2200" b="1" dirty="0"/>
            </a:br>
            <a:r>
              <a:rPr lang="pl-PL" sz="2200" b="1" dirty="0"/>
              <a:t>Przesłanka zadłużeniowa</a:t>
            </a:r>
          </a:p>
          <a:p>
            <a:r>
              <a:rPr lang="pl-PL" sz="2200" dirty="0"/>
              <a:t>2. Dłużnik będący osobą prawną albo jednostką organizacyjną nieposiadającą osobowości prawnej, której odrębna ustawa przyznaje zdolność prawną, jest niewypłacalny także wtedy, gdy jego zobowiązania pieniężne przekraczają wartość jego majątku, a stan ten utrzymuje się przez okres przekraczający dwadzieścia cztery miesiące. </a:t>
            </a:r>
          </a:p>
          <a:p>
            <a:r>
              <a:rPr lang="pl-PL" sz="2200" dirty="0"/>
              <a:t>5. Domniemywa się, że zobowiązania pieniężne dłużnika przekraczają wartość jego majątku, jeżeli zgodnie z bilansem jego zobowiązania, z wyłączeniem rezerw na zobowiązania oraz zobowiązań wobec jednostek powiązanych, przekraczają wartość jego aktywów, a stan ten utrzymuje się przez okres przekraczający dwadzieścia cztery miesiące.</a:t>
            </a:r>
            <a:endParaRPr lang="en-GB" sz="2200" dirty="0"/>
          </a:p>
        </p:txBody>
      </p:sp>
    </p:spTree>
    <p:extLst>
      <p:ext uri="{BB962C8B-B14F-4D97-AF65-F5344CB8AC3E}">
        <p14:creationId xmlns:p14="http://schemas.microsoft.com/office/powerpoint/2010/main" val="210410241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61665"/>
          </a:xfrm>
          <a:prstGeom prst="rect">
            <a:avLst/>
          </a:prstGeom>
          <a:noFill/>
        </p:spPr>
        <p:txBody>
          <a:bodyPr wrap="square" rtlCol="0">
            <a:spAutoFit/>
          </a:bodyPr>
          <a:lstStyle/>
          <a:p>
            <a:endParaRPr lang="pl-PL" sz="2400" dirty="0">
              <a:solidFill>
                <a:srgbClr val="000000"/>
              </a:solidFill>
              <a:latin typeface="Calibri"/>
            </a:endParaRPr>
          </a:p>
        </p:txBody>
      </p:sp>
      <p:sp>
        <p:nvSpPr>
          <p:cNvPr id="3" name="Prostokąt 2">
            <a:extLst>
              <a:ext uri="{FF2B5EF4-FFF2-40B4-BE49-F238E27FC236}">
                <a16:creationId xmlns:a16="http://schemas.microsoft.com/office/drawing/2014/main" id="{0910EF98-1922-49F0-B22A-A15F9DDC726D}"/>
              </a:ext>
            </a:extLst>
          </p:cNvPr>
          <p:cNvSpPr/>
          <p:nvPr/>
        </p:nvSpPr>
        <p:spPr>
          <a:xfrm>
            <a:off x="539551" y="1700808"/>
            <a:ext cx="8235453" cy="2123658"/>
          </a:xfrm>
          <a:prstGeom prst="rect">
            <a:avLst/>
          </a:prstGeom>
          <a:solidFill>
            <a:srgbClr val="FFC000"/>
          </a:solidFill>
        </p:spPr>
        <p:txBody>
          <a:bodyPr wrap="square">
            <a:spAutoFit/>
          </a:bodyPr>
          <a:lstStyle/>
          <a:p>
            <a:r>
              <a:rPr lang="pl-PL" sz="2200" dirty="0"/>
              <a:t>Rekomendacje Zespołu* str. 35: </a:t>
            </a:r>
            <a:r>
              <a:rPr lang="pl-PL" sz="2200" i="1" dirty="0"/>
              <a:t>„Trzeba przy tym pamiętać, że wartość majątku nie powinna być oceniania na podstawie wartości bilansowej, lecz na podstawie wartości rzeczywistej (</a:t>
            </a:r>
            <a:r>
              <a:rPr lang="pl-PL" sz="2200" i="1" dirty="0" err="1"/>
              <a:t>zbywczej</a:t>
            </a:r>
            <a:r>
              <a:rPr lang="pl-PL" sz="2200" i="1" dirty="0"/>
              <a:t>) przy założeniu </a:t>
            </a:r>
            <a:r>
              <a:rPr lang="en-GB" sz="2200" i="1" dirty="0" err="1"/>
              <a:t>kontynuacji</a:t>
            </a:r>
            <a:r>
              <a:rPr lang="en-GB" sz="2200" i="1" dirty="0"/>
              <a:t> </a:t>
            </a:r>
            <a:r>
              <a:rPr lang="en-GB" sz="2200" i="1" dirty="0" err="1"/>
              <a:t>prowadzenia</a:t>
            </a:r>
            <a:r>
              <a:rPr lang="en-GB" sz="2200" i="1" dirty="0"/>
              <a:t> </a:t>
            </a:r>
            <a:r>
              <a:rPr lang="en-GB" sz="2200" i="1" dirty="0" err="1"/>
              <a:t>działalności</a:t>
            </a:r>
            <a:r>
              <a:rPr lang="en-GB" sz="2200" i="1" dirty="0"/>
              <a:t>.</a:t>
            </a:r>
            <a:r>
              <a:rPr lang="pl-PL" sz="2200" i="1" dirty="0"/>
              <a:t>”</a:t>
            </a:r>
          </a:p>
          <a:p>
            <a:endParaRPr lang="pl-PL" sz="2200" i="1" dirty="0"/>
          </a:p>
          <a:p>
            <a:pPr algn="r"/>
            <a:r>
              <a:rPr lang="pl-PL" sz="2200" dirty="0"/>
              <a:t>*Zespół Ministra Sprawiedliwości ds. nowelizacji </a:t>
            </a:r>
            <a:r>
              <a:rPr lang="pl-PL" sz="2200" dirty="0" err="1"/>
              <a:t>PUiN</a:t>
            </a:r>
            <a:endParaRPr lang="en-GB" sz="2200" dirty="0"/>
          </a:p>
        </p:txBody>
      </p:sp>
    </p:spTree>
    <p:extLst>
      <p:ext uri="{BB962C8B-B14F-4D97-AF65-F5344CB8AC3E}">
        <p14:creationId xmlns:p14="http://schemas.microsoft.com/office/powerpoint/2010/main" val="16611154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093428"/>
          </a:xfrm>
          <a:prstGeom prst="rect">
            <a:avLst/>
          </a:prstGeom>
          <a:solidFill>
            <a:srgbClr val="FFFF00"/>
          </a:solidFill>
        </p:spPr>
        <p:txBody>
          <a:bodyPr wrap="square" rtlCol="0">
            <a:spAutoFit/>
          </a:bodyPr>
          <a:lstStyle/>
          <a:p>
            <a:r>
              <a:rPr lang="pl-PL" sz="2000" dirty="0"/>
              <a:t>Nawet jeśli zadłużenie podmiotu gospodarczego osiągnie znaczny rozmiar, mogący mieć wpływ na dalsze funkcjonowanie na rynku, to </a:t>
            </a:r>
            <a:r>
              <a:rPr lang="pl-PL" sz="2000" u="sng" dirty="0"/>
              <a:t>dopuszczalne jest czasowe i przejściowe </a:t>
            </a:r>
            <a:r>
              <a:rPr lang="pl-PL" sz="2000" dirty="0"/>
              <a:t>występowanie takich stanów rzeczy. Taka sytuacja </a:t>
            </a:r>
            <a:r>
              <a:rPr lang="pl-PL" sz="2000" u="sng" dirty="0"/>
              <a:t>może wynikać z przemyślanej i długofalowej strategii rozwoju</a:t>
            </a:r>
            <a:r>
              <a:rPr lang="pl-PL" sz="2000" dirty="0"/>
              <a:t> danego uczestnika rynku. Ponadto</a:t>
            </a:r>
            <a:r>
              <a:rPr lang="pl-PL" sz="2000" u="sng" dirty="0"/>
              <a:t>, sposób finansowania</a:t>
            </a:r>
            <a:r>
              <a:rPr lang="pl-PL" sz="2000" dirty="0"/>
              <a:t> długoterminowej usługi lub roboty budowlanej świadczonej przez jednostkę może zakładać, że w pewnym okresie poziom zadłużenia będzie przekraczał wartość majątku. W powyższych sytuacjach nie można jednak uznać, że dany podmiot jest niewypłacalny. Termin 24-miesięczny wynika z przyjęcia, że potencjalna naprawa stanu nadmiernego zadłużenia jest zawsze możliwa poprzez ingerencję wspólników, którzy dokapitalizują spółkę. Nastąpić to może zawsze na podstawie oceny sytuacji finansowej dokonanej po otrzymaniu </a:t>
            </a:r>
            <a:r>
              <a:rPr lang="pl-PL" sz="2000" b="1" dirty="0">
                <a:solidFill>
                  <a:srgbClr val="FF0000"/>
                </a:solidFill>
              </a:rPr>
              <a:t>sprawozdania finansowego za pełny rok obrotowy.</a:t>
            </a:r>
            <a:endParaRPr lang="en-GB" sz="2000" b="1" dirty="0">
              <a:solidFill>
                <a:srgbClr val="FF0000"/>
              </a:solidFill>
            </a:endParaRPr>
          </a:p>
        </p:txBody>
      </p:sp>
    </p:spTree>
    <p:extLst>
      <p:ext uri="{BB962C8B-B14F-4D97-AF65-F5344CB8AC3E}">
        <p14:creationId xmlns:p14="http://schemas.microsoft.com/office/powerpoint/2010/main" val="2493918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100" b="1" dirty="0">
                <a:solidFill>
                  <a:srgbClr val="0070C0"/>
                </a:solidFill>
                <a:latin typeface="Calibri" pitchFamily="34"/>
                <a:ea typeface="Tahoma" pitchFamily="34"/>
                <a:cs typeface="Tahoma" pitchFamily="34"/>
              </a:rPr>
              <a:t>Uproszczona forma bilansu: po nowelizacji </a:t>
            </a:r>
            <a:r>
              <a:rPr lang="pl-PL" sz="2100" b="1" dirty="0" err="1">
                <a:solidFill>
                  <a:srgbClr val="0070C0"/>
                </a:solidFill>
                <a:latin typeface="Calibri" pitchFamily="34"/>
                <a:ea typeface="Tahoma" pitchFamily="34"/>
                <a:cs typeface="Tahoma" pitchFamily="34"/>
              </a:rPr>
              <a:t>UoR</a:t>
            </a:r>
            <a:r>
              <a:rPr lang="pl-PL" sz="2100" b="1" dirty="0">
                <a:solidFill>
                  <a:srgbClr val="0070C0"/>
                </a:solidFill>
                <a:latin typeface="Calibri" pitchFamily="34"/>
                <a:ea typeface="Tahoma" pitchFamily="34"/>
                <a:cs typeface="Tahoma" pitchFamily="34"/>
              </a:rPr>
              <a:t> z dnia 23 lipca 2015</a:t>
            </a:r>
            <a:endParaRPr lang="pl-PL" sz="2100" dirty="0">
              <a:solidFill>
                <a:schemeClr val="accent2">
                  <a:lumMod val="75000"/>
                </a:schemeClr>
              </a:solidFill>
            </a:endParaRP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307777"/>
          </a:xfrm>
          <a:prstGeom prst="rect">
            <a:avLst/>
          </a:prstGeom>
          <a:noFill/>
        </p:spPr>
        <p:txBody>
          <a:bodyPr wrap="square" rtlCol="0">
            <a:spAutoFit/>
          </a:bodyPr>
          <a:lstStyle/>
          <a:p>
            <a:pPr lvl="0" fontAlgn="auto">
              <a:spcBef>
                <a:spcPts val="0"/>
              </a:spcBef>
              <a:spcAft>
                <a:spcPts val="0"/>
              </a:spcAft>
              <a:defRPr sz="1800" b="0" i="0" u="none" strike="noStrike" kern="0" cap="none" spc="0" baseline="0">
                <a:solidFill>
                  <a:srgbClr val="000000"/>
                </a:solidFill>
                <a:uFillTx/>
              </a:defRPr>
            </a:pPr>
            <a:endParaRPr lang="pl-PL" sz="1400" dirty="0">
              <a:solidFill>
                <a:srgbClr val="000000"/>
              </a:solidFill>
              <a:latin typeface="Calibri"/>
              <a:ea typeface="Tahoma" pitchFamily="34"/>
              <a:cs typeface="Tahoma" pitchFamily="34"/>
            </a:endParaRPr>
          </a:p>
        </p:txBody>
      </p:sp>
      <p:graphicFrame>
        <p:nvGraphicFramePr>
          <p:cNvPr id="3" name="Tabela 2"/>
          <p:cNvGraphicFramePr>
            <a:graphicFrameLocks noGrp="1"/>
          </p:cNvGraphicFramePr>
          <p:nvPr>
            <p:extLst/>
          </p:nvPr>
        </p:nvGraphicFramePr>
        <p:xfrm>
          <a:off x="780139" y="1556792"/>
          <a:ext cx="7835480" cy="4374563"/>
        </p:xfrm>
        <a:graphic>
          <a:graphicData uri="http://schemas.openxmlformats.org/drawingml/2006/table">
            <a:tbl>
              <a:tblPr>
                <a:effectLst/>
              </a:tblPr>
              <a:tblGrid>
                <a:gridCol w="3405061">
                  <a:extLst>
                    <a:ext uri="{9D8B030D-6E8A-4147-A177-3AD203B41FA5}">
                      <a16:colId xmlns:a16="http://schemas.microsoft.com/office/drawing/2014/main" val="3055944678"/>
                    </a:ext>
                  </a:extLst>
                </a:gridCol>
                <a:gridCol w="4430419">
                  <a:extLst>
                    <a:ext uri="{9D8B030D-6E8A-4147-A177-3AD203B41FA5}">
                      <a16:colId xmlns:a16="http://schemas.microsoft.com/office/drawing/2014/main" val="1087121861"/>
                    </a:ext>
                  </a:extLst>
                </a:gridCol>
              </a:tblGrid>
              <a:tr h="400684">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AKTYWA</a:t>
                      </a:r>
                    </a:p>
                  </a:txBody>
                  <a:tcPr/>
                </a:tc>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PASYWA</a:t>
                      </a:r>
                    </a:p>
                  </a:txBody>
                  <a:tcPr/>
                </a:tc>
                <a:extLst>
                  <a:ext uri="{0D108BD9-81ED-4DB2-BD59-A6C34878D82A}">
                    <a16:rowId xmlns:a16="http://schemas.microsoft.com/office/drawing/2014/main" val="263867624"/>
                  </a:ext>
                </a:extLst>
              </a:tr>
              <a:tr h="3633709">
                <a:tc>
                  <a:txBody>
                    <a:bodyPr/>
                    <a:lstStyle/>
                    <a:p>
                      <a:pPr marL="0" marR="0" lvl="0" indent="0" algn="just" rtl="0" hangingPunct="0">
                        <a:lnSpc>
                          <a:spcPct val="102000"/>
                        </a:lnSpc>
                        <a:buNone/>
                        <a:tabLst/>
                      </a:pPr>
                      <a:r>
                        <a:rPr lang="pl-PL" sz="1600" dirty="0">
                          <a:latin typeface="Calibri" pitchFamily="34"/>
                          <a:ea typeface="Arial Unicode MS" pitchFamily="2"/>
                          <a:cs typeface="Arial Unicode MS" pitchFamily="2"/>
                        </a:rPr>
                        <a:t>A. AKTYWA TRWAŁE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Wartości niematerialne i prawne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Rzeczowe aktywa trwałe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Należności długoterminowe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Inwestycje długoterminowe</a:t>
                      </a:r>
                    </a:p>
                    <a:p>
                      <a:pPr marL="0" marR="0" lvl="0" indent="0" algn="just" rtl="0" hangingPunct="0">
                        <a:lnSpc>
                          <a:spcPct val="102000"/>
                        </a:lnSpc>
                        <a:buClr>
                          <a:srgbClr val="000000"/>
                        </a:buClr>
                        <a:buSzPct val="45000"/>
                        <a:buFont typeface="Wingdings" pitchFamily="2"/>
                        <a:buChar char=""/>
                        <a:tabLst/>
                      </a:pPr>
                      <a:r>
                        <a:rPr lang="pl-PL" sz="1600" dirty="0" err="1">
                          <a:latin typeface="Calibri" pitchFamily="34"/>
                          <a:ea typeface="Arial Unicode MS" pitchFamily="2"/>
                          <a:cs typeface="Arial Unicode MS" pitchFamily="2"/>
                        </a:rPr>
                        <a:t>Długoterm</a:t>
                      </a:r>
                      <a:r>
                        <a:rPr lang="pl-PL" sz="1600" dirty="0">
                          <a:latin typeface="Calibri" pitchFamily="34"/>
                          <a:ea typeface="Arial Unicode MS" pitchFamily="2"/>
                          <a:cs typeface="Arial Unicode MS" pitchFamily="2"/>
                        </a:rPr>
                        <a:t>. rozliczenia </a:t>
                      </a:r>
                      <a:r>
                        <a:rPr lang="pl-PL" sz="1600" dirty="0" err="1">
                          <a:latin typeface="Calibri" pitchFamily="34"/>
                          <a:ea typeface="Arial Unicode MS" pitchFamily="2"/>
                          <a:cs typeface="Arial Unicode MS" pitchFamily="2"/>
                        </a:rPr>
                        <a:t>międzyokr</a:t>
                      </a:r>
                      <a:r>
                        <a:rPr lang="pl-PL" sz="1600" dirty="0">
                          <a:latin typeface="Calibri" pitchFamily="34"/>
                          <a:ea typeface="Arial Unicode MS" pitchFamily="2"/>
                          <a:cs typeface="Arial Unicode MS" pitchFamily="2"/>
                        </a:rPr>
                        <a:t>.</a:t>
                      </a:r>
                    </a:p>
                    <a:p>
                      <a:pPr marL="0" marR="0" lvl="0" indent="0" algn="just" rtl="0" hangingPunct="0">
                        <a:lnSpc>
                          <a:spcPct val="102000"/>
                        </a:lnSpc>
                        <a:buNone/>
                        <a:tabLst/>
                      </a:pPr>
                      <a:r>
                        <a:rPr lang="pl-PL" sz="1600" dirty="0">
                          <a:latin typeface="Calibri" pitchFamily="34"/>
                          <a:ea typeface="Arial Unicode MS" pitchFamily="2"/>
                          <a:cs typeface="Arial Unicode MS" pitchFamily="2"/>
                        </a:rPr>
                        <a:t>B. AKTYWA OBROTOWE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 Zapasy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Należności krótkoterminowe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Inwestycje krótkoterminowe</a:t>
                      </a:r>
                    </a:p>
                    <a:p>
                      <a:pPr marL="0" marR="0" lvl="0" indent="0" algn="just" rtl="0" hangingPunct="0">
                        <a:lnSpc>
                          <a:spcPct val="102000"/>
                        </a:lnSpc>
                        <a:buClr>
                          <a:srgbClr val="000000"/>
                        </a:buClr>
                        <a:buSzPct val="45000"/>
                        <a:buFont typeface="Wingdings" pitchFamily="2"/>
                        <a:buChar char=""/>
                        <a:tabLst/>
                      </a:pPr>
                      <a:r>
                        <a:rPr lang="pl-PL" sz="1600" dirty="0" err="1">
                          <a:latin typeface="Calibri" pitchFamily="34"/>
                          <a:ea typeface="Arial Unicode MS" pitchFamily="2"/>
                          <a:cs typeface="Arial Unicode MS" pitchFamily="2"/>
                        </a:rPr>
                        <a:t>Krótkoterm</a:t>
                      </a:r>
                      <a:r>
                        <a:rPr lang="pl-PL" sz="1600" dirty="0">
                          <a:latin typeface="Calibri" pitchFamily="34"/>
                          <a:ea typeface="Arial Unicode MS" pitchFamily="2"/>
                          <a:cs typeface="Arial Unicode MS" pitchFamily="2"/>
                        </a:rPr>
                        <a:t>. rozliczenia </a:t>
                      </a:r>
                      <a:r>
                        <a:rPr lang="pl-PL" sz="1600" dirty="0" err="1">
                          <a:latin typeface="Calibri" pitchFamily="34"/>
                          <a:ea typeface="Arial Unicode MS" pitchFamily="2"/>
                          <a:cs typeface="Arial Unicode MS" pitchFamily="2"/>
                        </a:rPr>
                        <a:t>międzyokr</a:t>
                      </a:r>
                      <a:r>
                        <a:rPr lang="pl-PL" sz="1600" dirty="0">
                          <a:latin typeface="Calibri" pitchFamily="34"/>
                          <a:ea typeface="Arial Unicode MS" pitchFamily="2"/>
                          <a:cs typeface="Arial Unicode MS" pitchFamily="2"/>
                        </a:rPr>
                        <a:t>.</a:t>
                      </a:r>
                    </a:p>
                    <a:p>
                      <a:pPr marL="0" marR="0" lvl="0" indent="0" algn="just" rtl="0" hangingPunct="0">
                        <a:lnSpc>
                          <a:spcPct val="102000"/>
                        </a:lnSpc>
                        <a:buClr>
                          <a:srgbClr val="000000"/>
                        </a:buClr>
                        <a:buSzPct val="45000"/>
                        <a:buFont typeface="Wingdings" pitchFamily="2"/>
                        <a:buChar char=""/>
                        <a:tabLst/>
                      </a:pPr>
                      <a:r>
                        <a:rPr lang="pl-PL" sz="1600" dirty="0">
                          <a:solidFill>
                            <a:srgbClr val="0070C0"/>
                          </a:solidFill>
                          <a:latin typeface="Calibri" pitchFamily="34"/>
                          <a:ea typeface="Arial Unicode MS" pitchFamily="2"/>
                          <a:cs typeface="Arial Unicode MS" pitchFamily="2"/>
                        </a:rPr>
                        <a:t>C. Należne wpłaty na kapitał podstaw.</a:t>
                      </a:r>
                    </a:p>
                    <a:p>
                      <a:pPr marL="0" marR="0" lvl="0" indent="0" algn="just" rtl="0" hangingPunct="0">
                        <a:lnSpc>
                          <a:spcPct val="102000"/>
                        </a:lnSpc>
                        <a:buClr>
                          <a:srgbClr val="000000"/>
                        </a:buClr>
                        <a:buSzPct val="45000"/>
                        <a:buFont typeface="Wingdings" pitchFamily="2"/>
                        <a:buChar char=""/>
                        <a:tabLst/>
                      </a:pPr>
                      <a:r>
                        <a:rPr lang="pl-PL" sz="1600" dirty="0">
                          <a:solidFill>
                            <a:srgbClr val="0070C0"/>
                          </a:solidFill>
                          <a:latin typeface="Calibri" pitchFamily="34"/>
                          <a:ea typeface="Arial Unicode MS" pitchFamily="2"/>
                          <a:cs typeface="Arial Unicode MS" pitchFamily="2"/>
                        </a:rPr>
                        <a:t>D. Udziały (akcje) własne</a:t>
                      </a:r>
                    </a:p>
                  </a:txBody>
                  <a:tcPr/>
                </a:tc>
                <a:tc>
                  <a:txBody>
                    <a:bodyPr/>
                    <a:lstStyle/>
                    <a:p>
                      <a:pPr marL="0" marR="0" lvl="0" indent="0" algn="just" rtl="0" hangingPunct="0">
                        <a:lnSpc>
                          <a:spcPct val="102000"/>
                        </a:lnSpc>
                        <a:buNone/>
                        <a:tabLst/>
                      </a:pPr>
                      <a:r>
                        <a:rPr lang="pl-PL" sz="1600" dirty="0">
                          <a:latin typeface="Calibri" pitchFamily="34"/>
                          <a:ea typeface="Arial Unicode MS" pitchFamily="2"/>
                          <a:cs typeface="Arial Unicode MS" pitchFamily="2"/>
                        </a:rPr>
                        <a:t>A. KAPITAŁ WŁASNY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podstawowy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zapasowy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Kapitał z aktualizacji wyceny</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Pozostałe kapitały rezerwowe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Zysk (strata) z lat ubiegłych</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Zysk (strata) netto</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Odpisy z zysku netto w ciągu roku obrotowego</a:t>
                      </a:r>
                    </a:p>
                    <a:p>
                      <a:pPr marL="0" marR="0" lvl="0" indent="0" algn="just" rtl="0" hangingPunct="0">
                        <a:lnSpc>
                          <a:spcPct val="102000"/>
                        </a:lnSpc>
                        <a:buNone/>
                        <a:tabLst/>
                      </a:pPr>
                      <a:r>
                        <a:rPr lang="pl-PL" sz="1600" dirty="0">
                          <a:latin typeface="Calibri" pitchFamily="34"/>
                          <a:ea typeface="Arial Unicode MS" pitchFamily="2"/>
                          <a:cs typeface="Arial Unicode MS" pitchFamily="2"/>
                        </a:rPr>
                        <a:t>B. ZOBOWIĄZANIA I REZERWY NA ZOBOW.</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Rezerwy na zobowiązania</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Zobowiązania długoterminowe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Zobowiązania krótkoterminowe</a:t>
                      </a:r>
                    </a:p>
                    <a:p>
                      <a:pPr marL="0" marR="0" lvl="0" indent="0" algn="just" rtl="0" hangingPunct="0">
                        <a:lnSpc>
                          <a:spcPct val="102000"/>
                        </a:lnSpc>
                        <a:buClr>
                          <a:srgbClr val="000000"/>
                        </a:buClr>
                        <a:buSzPct val="45000"/>
                        <a:buFont typeface="Wingdings" pitchFamily="2"/>
                        <a:buChar char=""/>
                        <a:tabLst/>
                      </a:pPr>
                      <a:r>
                        <a:rPr lang="pl-PL" sz="1600" dirty="0">
                          <a:latin typeface="Calibri" pitchFamily="34"/>
                          <a:ea typeface="Arial Unicode MS" pitchFamily="2"/>
                          <a:cs typeface="Arial Unicode MS" pitchFamily="2"/>
                        </a:rPr>
                        <a:t>Rozliczenia międzyokresowe</a:t>
                      </a:r>
                    </a:p>
                  </a:txBody>
                  <a:tcPr/>
                </a:tc>
                <a:extLst>
                  <a:ext uri="{0D108BD9-81ED-4DB2-BD59-A6C34878D82A}">
                    <a16:rowId xmlns:a16="http://schemas.microsoft.com/office/drawing/2014/main" val="1188125573"/>
                  </a:ext>
                </a:extLst>
              </a:tr>
              <a:tr h="315938">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SUMA AKTYWÓW</a:t>
                      </a:r>
                    </a:p>
                  </a:txBody>
                  <a:tcPr/>
                </a:tc>
                <a:tc>
                  <a:txBody>
                    <a:bodyPr/>
                    <a:lstStyle/>
                    <a:p>
                      <a:pPr marL="0" marR="0" lvl="0" indent="0" algn="ctr" rtl="0" hangingPunct="0">
                        <a:lnSpc>
                          <a:spcPct val="102000"/>
                        </a:lnSpc>
                        <a:buNone/>
                        <a:tabLst/>
                      </a:pPr>
                      <a:r>
                        <a:rPr lang="pl-PL" sz="1600" b="1" dirty="0">
                          <a:latin typeface="Calibri" pitchFamily="34"/>
                          <a:ea typeface="Arial Unicode MS" pitchFamily="2"/>
                          <a:cs typeface="Arial Unicode MS" pitchFamily="2"/>
                        </a:rPr>
                        <a:t>SUMA PASYWÓW</a:t>
                      </a:r>
                    </a:p>
                  </a:txBody>
                  <a:tcPr/>
                </a:tc>
                <a:extLst>
                  <a:ext uri="{0D108BD9-81ED-4DB2-BD59-A6C34878D82A}">
                    <a16:rowId xmlns:a16="http://schemas.microsoft.com/office/drawing/2014/main" val="2836097318"/>
                  </a:ext>
                </a:extLst>
              </a:tr>
            </a:tbl>
          </a:graphicData>
        </a:graphic>
      </p:graphicFrame>
    </p:spTree>
    <p:extLst>
      <p:ext uri="{BB962C8B-B14F-4D97-AF65-F5344CB8AC3E}">
        <p14:creationId xmlns:p14="http://schemas.microsoft.com/office/powerpoint/2010/main" val="40545613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612775" y="28303"/>
            <a:ext cx="8170208" cy="632101"/>
          </a:xfrm>
        </p:spPr>
      </p:pic>
      <p:sp>
        <p:nvSpPr>
          <p:cNvPr id="8" name="Dowolny kształt 4"/>
          <p:cNvSpPr/>
          <p:nvPr/>
        </p:nvSpPr>
        <p:spPr>
          <a:xfrm>
            <a:off x="182687" y="1472748"/>
            <a:ext cx="8964488" cy="65812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just" defTabSz="914400" rtl="0" fontAlgn="auto" hangingPunct="1">
              <a:lnSpc>
                <a:spcPct val="100000"/>
              </a:lnSpc>
              <a:spcBef>
                <a:spcPts val="0"/>
              </a:spcBef>
              <a:spcAft>
                <a:spcPts val="0"/>
              </a:spcAft>
              <a:buNone/>
              <a:tabLst>
                <a:tab pos="0" algn="l"/>
                <a:tab pos="406075" algn="l"/>
                <a:tab pos="722156" algn="l"/>
                <a:tab pos="1446114" algn="l"/>
                <a:tab pos="2170081" algn="l"/>
                <a:tab pos="2893682" algn="l"/>
                <a:tab pos="3617640" algn="l"/>
                <a:tab pos="4343400" algn="l"/>
                <a:tab pos="5065556" algn="l"/>
                <a:tab pos="5789514" algn="l"/>
                <a:tab pos="6513481" algn="l"/>
                <a:tab pos="7237082" algn="l"/>
                <a:tab pos="7635596" algn="l"/>
                <a:tab pos="8084877" algn="l"/>
                <a:tab pos="8534159" algn="l"/>
                <a:tab pos="8983440" algn="l"/>
                <a:tab pos="9432721" algn="l"/>
                <a:tab pos="9882003" algn="l"/>
                <a:tab pos="10331284" algn="l"/>
                <a:tab pos="10780556" algn="l"/>
                <a:tab pos="10782001" algn="l"/>
              </a:tabLst>
              <a:defRPr sz="1800" b="0" i="0" u="none" strike="noStrike" kern="0" cap="none" spc="0" baseline="0">
                <a:solidFill>
                  <a:srgbClr val="000000"/>
                </a:solidFill>
                <a:uFillTx/>
              </a:defRPr>
            </a:pPr>
            <a:r>
              <a:rPr lang="pl-PL" b="1" i="0" u="none" strike="noStrike" kern="0" cap="none" spc="0" baseline="0" dirty="0">
                <a:solidFill>
                  <a:srgbClr val="FF0000"/>
                </a:solidFill>
                <a:uFillTx/>
                <a:latin typeface="Calibri" pitchFamily="34"/>
                <a:ea typeface="Tahoma" pitchFamily="34"/>
                <a:cs typeface="Tahoma" pitchFamily="34"/>
              </a:rPr>
              <a:t>Przykład </a:t>
            </a:r>
            <a:r>
              <a:rPr lang="pl-PL" b="1" kern="0" dirty="0">
                <a:solidFill>
                  <a:srgbClr val="FF0000"/>
                </a:solidFill>
                <a:latin typeface="Calibri" pitchFamily="34"/>
                <a:ea typeface="Tahoma" pitchFamily="34"/>
                <a:cs typeface="Tahoma" pitchFamily="34"/>
              </a:rPr>
              <a:t>Ocena możliwości analizy </a:t>
            </a:r>
            <a:r>
              <a:rPr lang="pl-PL" b="1" i="0" u="none" strike="noStrike" kern="0" cap="none" spc="0" baseline="0" dirty="0">
                <a:solidFill>
                  <a:srgbClr val="FF0000"/>
                </a:solidFill>
                <a:uFillTx/>
                <a:latin typeface="Calibri" pitchFamily="34"/>
                <a:ea typeface="Tahoma" pitchFamily="34"/>
                <a:cs typeface="Tahoma" pitchFamily="34"/>
              </a:rPr>
              <a:t>bilansu z akt procesu upadłościowego: wierne odwzorowanie dokumentu, dobór celowy przypadku</a:t>
            </a:r>
          </a:p>
        </p:txBody>
      </p:sp>
      <p:graphicFrame>
        <p:nvGraphicFramePr>
          <p:cNvPr id="9" name="Obiekt 11"/>
          <p:cNvGraphicFramePr/>
          <p:nvPr>
            <p:extLst>
              <p:ext uri="{D42A27DB-BD31-4B8C-83A1-F6EECF244321}">
                <p14:modId xmlns:p14="http://schemas.microsoft.com/office/powerpoint/2010/main" val="3493807079"/>
              </p:ext>
            </p:extLst>
          </p:nvPr>
        </p:nvGraphicFramePr>
        <p:xfrm>
          <a:off x="661250" y="2134052"/>
          <a:ext cx="7799182" cy="3887236"/>
        </p:xfrm>
        <a:graphic>
          <a:graphicData uri="http://schemas.openxmlformats.org/presentationml/2006/ole">
            <mc:AlternateContent xmlns:mc="http://schemas.openxmlformats.org/markup-compatibility/2006">
              <mc:Choice xmlns:v="urn:schemas-microsoft-com:vml" Requires="v">
                <p:oleObj spid="_x0000_s4115" name="Worksheet" r:id="rId4" imgW="7921989" imgH="5456000" progId="Excel.Sheet.12">
                  <p:embed/>
                </p:oleObj>
              </mc:Choice>
              <mc:Fallback>
                <p:oleObj name="Worksheet" r:id="rId4" imgW="7921989" imgH="5456000" progId="Excel.Sheet.12">
                  <p:embed/>
                  <p:pic>
                    <p:nvPicPr>
                      <p:cNvPr id="3" name="Obiekt 11"/>
                      <p:cNvPicPr/>
                      <p:nvPr/>
                    </p:nvPicPr>
                    <p:blipFill>
                      <a:blip r:embed="rId5"/>
                      <a:stretch>
                        <a:fillRect/>
                      </a:stretch>
                    </p:blipFill>
                    <p:spPr>
                      <a:xfrm>
                        <a:off x="661250" y="2134052"/>
                        <a:ext cx="7799182" cy="3887236"/>
                      </a:xfrm>
                      <a:prstGeom prst="rect">
                        <a:avLst/>
                      </a:prstGeom>
                      <a:noFill/>
                      <a:ln cap="flat">
                        <a:noFill/>
                      </a:ln>
                    </p:spPr>
                  </p:pic>
                </p:oleObj>
              </mc:Fallback>
            </mc:AlternateContent>
          </a:graphicData>
        </a:graphic>
      </p:graphicFrame>
    </p:spTree>
    <p:extLst>
      <p:ext uri="{BB962C8B-B14F-4D97-AF65-F5344CB8AC3E}">
        <p14:creationId xmlns:p14="http://schemas.microsoft.com/office/powerpoint/2010/main" val="41697859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612775" y="28303"/>
            <a:ext cx="8170208" cy="632101"/>
          </a:xfrm>
        </p:spPr>
      </p:pic>
      <p:graphicFrame>
        <p:nvGraphicFramePr>
          <p:cNvPr id="7" name="Obiekt 6">
            <a:extLst>
              <a:ext uri="{FF2B5EF4-FFF2-40B4-BE49-F238E27FC236}">
                <a16:creationId xmlns:a16="http://schemas.microsoft.com/office/drawing/2014/main" id="{237115AA-1D47-454C-8143-FACC7D0DD458}"/>
              </a:ext>
            </a:extLst>
          </p:cNvPr>
          <p:cNvGraphicFramePr>
            <a:graphicFrameLocks noChangeAspect="1"/>
          </p:cNvGraphicFramePr>
          <p:nvPr>
            <p:extLst>
              <p:ext uri="{D42A27DB-BD31-4B8C-83A1-F6EECF244321}">
                <p14:modId xmlns:p14="http://schemas.microsoft.com/office/powerpoint/2010/main" val="3509160855"/>
              </p:ext>
            </p:extLst>
          </p:nvPr>
        </p:nvGraphicFramePr>
        <p:xfrm>
          <a:off x="55440" y="1537442"/>
          <a:ext cx="9020952" cy="4655016"/>
        </p:xfrm>
        <a:graphic>
          <a:graphicData uri="http://schemas.openxmlformats.org/presentationml/2006/ole">
            <mc:AlternateContent xmlns:mc="http://schemas.openxmlformats.org/markup-compatibility/2006">
              <mc:Choice xmlns:v="urn:schemas-microsoft-com:vml" Requires="v">
                <p:oleObj spid="_x0000_s6150" name="Worksheet" r:id="rId4" imgW="6273679" imgH="2952681" progId="Excel.Sheet.12">
                  <p:embed/>
                </p:oleObj>
              </mc:Choice>
              <mc:Fallback>
                <p:oleObj name="Worksheet" r:id="rId4" imgW="6273679" imgH="2952681" progId="Excel.Sheet.12">
                  <p:embed/>
                  <p:pic>
                    <p:nvPicPr>
                      <p:cNvPr id="3" name="Obiekt 2">
                        <a:extLst>
                          <a:ext uri="{FF2B5EF4-FFF2-40B4-BE49-F238E27FC236}">
                            <a16:creationId xmlns:a16="http://schemas.microsoft.com/office/drawing/2014/main" id="{167C2BF5-79BC-45F4-B3E9-CAC414111331}"/>
                          </a:ext>
                        </a:extLst>
                      </p:cNvPr>
                      <p:cNvPicPr/>
                      <p:nvPr/>
                    </p:nvPicPr>
                    <p:blipFill>
                      <a:blip r:embed="rId5"/>
                      <a:stretch>
                        <a:fillRect/>
                      </a:stretch>
                    </p:blipFill>
                    <p:spPr>
                      <a:xfrm>
                        <a:off x="55440" y="1537442"/>
                        <a:ext cx="9020952" cy="4655016"/>
                      </a:xfrm>
                      <a:prstGeom prst="rect">
                        <a:avLst/>
                      </a:prstGeom>
                    </p:spPr>
                  </p:pic>
                </p:oleObj>
              </mc:Fallback>
            </mc:AlternateContent>
          </a:graphicData>
        </a:graphic>
      </p:graphicFrame>
      <p:sp>
        <p:nvSpPr>
          <p:cNvPr id="5" name="pole tekstowe 4">
            <a:extLst>
              <a:ext uri="{FF2B5EF4-FFF2-40B4-BE49-F238E27FC236}">
                <a16:creationId xmlns:a16="http://schemas.microsoft.com/office/drawing/2014/main" id="{D291EE5C-16FC-4F87-82BA-B5C905856CD8}"/>
              </a:ext>
            </a:extLst>
          </p:cNvPr>
          <p:cNvSpPr txBox="1"/>
          <p:nvPr/>
        </p:nvSpPr>
        <p:spPr>
          <a:xfrm>
            <a:off x="545672" y="1227718"/>
            <a:ext cx="8542888" cy="338554"/>
          </a:xfrm>
          <a:prstGeom prst="rect">
            <a:avLst/>
          </a:prstGeom>
          <a:noFill/>
        </p:spPr>
        <p:txBody>
          <a:bodyPr wrap="square" rtlCol="0">
            <a:spAutoFit/>
          </a:bodyPr>
          <a:lstStyle/>
          <a:p>
            <a:r>
              <a:rPr lang="pl-PL" sz="1600" dirty="0"/>
              <a:t>Założenie lub zagrożenie kontynuacji działania w praktyce postępowań restrukturyzacyjnych</a:t>
            </a:r>
            <a:endParaRPr lang="en-GB" sz="1600" dirty="0"/>
          </a:p>
        </p:txBody>
      </p:sp>
    </p:spTree>
    <p:extLst>
      <p:ext uri="{BB962C8B-B14F-4D97-AF65-F5344CB8AC3E}">
        <p14:creationId xmlns:p14="http://schemas.microsoft.com/office/powerpoint/2010/main" val="261040529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iekt 7">
            <a:extLst>
              <a:ext uri="{FF2B5EF4-FFF2-40B4-BE49-F238E27FC236}">
                <a16:creationId xmlns:a16="http://schemas.microsoft.com/office/drawing/2014/main" id="{16D0FFBC-57D5-4212-A8E9-E4897F5DBA6B}"/>
              </a:ext>
            </a:extLst>
          </p:cNvPr>
          <p:cNvGraphicFramePr>
            <a:graphicFrameLocks noChangeAspect="1"/>
          </p:cNvGraphicFramePr>
          <p:nvPr>
            <p:extLst>
              <p:ext uri="{D42A27DB-BD31-4B8C-83A1-F6EECF244321}">
                <p14:modId xmlns:p14="http://schemas.microsoft.com/office/powerpoint/2010/main" val="40961273"/>
              </p:ext>
            </p:extLst>
          </p:nvPr>
        </p:nvGraphicFramePr>
        <p:xfrm>
          <a:off x="430424" y="2798081"/>
          <a:ext cx="8630417" cy="3794894"/>
        </p:xfrm>
        <a:graphic>
          <a:graphicData uri="http://schemas.openxmlformats.org/presentationml/2006/ole">
            <mc:AlternateContent xmlns:mc="http://schemas.openxmlformats.org/markup-compatibility/2006">
              <mc:Choice xmlns:v="urn:schemas-microsoft-com:vml" Requires="v">
                <p:oleObj spid="_x0000_s5127" name="Document" r:id="rId3" imgW="5973206" imgH="2324243" progId="Word.Document.12">
                  <p:embed/>
                </p:oleObj>
              </mc:Choice>
              <mc:Fallback>
                <p:oleObj name="Document" r:id="rId3" imgW="5973206" imgH="2324243" progId="Word.Document.12">
                  <p:embed/>
                  <p:pic>
                    <p:nvPicPr>
                      <p:cNvPr id="4" name="Obiekt 3">
                        <a:extLst>
                          <a:ext uri="{FF2B5EF4-FFF2-40B4-BE49-F238E27FC236}">
                            <a16:creationId xmlns:a16="http://schemas.microsoft.com/office/drawing/2014/main" id="{865FDD4B-4C14-498F-A00F-9404D3EA171B}"/>
                          </a:ext>
                        </a:extLst>
                      </p:cNvPr>
                      <p:cNvPicPr/>
                      <p:nvPr/>
                    </p:nvPicPr>
                    <p:blipFill>
                      <a:blip r:embed="rId4"/>
                      <a:stretch>
                        <a:fillRect/>
                      </a:stretch>
                    </p:blipFill>
                    <p:spPr>
                      <a:xfrm>
                        <a:off x="430424" y="2798081"/>
                        <a:ext cx="8630417" cy="3794894"/>
                      </a:xfrm>
                      <a:prstGeom prst="rect">
                        <a:avLst/>
                      </a:prstGeom>
                      <a:ln>
                        <a:solidFill>
                          <a:schemeClr val="bg1"/>
                        </a:solidFill>
                      </a:ln>
                    </p:spPr>
                  </p:pic>
                </p:oleObj>
              </mc:Fallback>
            </mc:AlternateContent>
          </a:graphicData>
        </a:graphic>
      </p:graphicFrame>
      <p:sp>
        <p:nvSpPr>
          <p:cNvPr id="9" name="Prostokąt 8">
            <a:extLst>
              <a:ext uri="{FF2B5EF4-FFF2-40B4-BE49-F238E27FC236}">
                <a16:creationId xmlns:a16="http://schemas.microsoft.com/office/drawing/2014/main" id="{62F8AB4C-4855-4BA0-A282-FCE84AA11FA3}"/>
              </a:ext>
            </a:extLst>
          </p:cNvPr>
          <p:cNvSpPr/>
          <p:nvPr/>
        </p:nvSpPr>
        <p:spPr>
          <a:xfrm>
            <a:off x="5724128" y="2812903"/>
            <a:ext cx="3419872" cy="97613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solidFill>
              <a:schemeClr val="bg1"/>
            </a:solidFill>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5">
            <a:extLst>
              <a:ext uri="{28A0092B-C50C-407E-A947-70E740481C1C}">
                <a14:useLocalDpi xmlns:a14="http://schemas.microsoft.com/office/drawing/2010/main" val="0"/>
              </a:ext>
            </a:extLst>
          </a:blip>
          <a:stretch>
            <a:fillRect/>
          </a:stretch>
        </p:blipFill>
        <p:spPr>
          <a:xfrm>
            <a:off x="612775" y="28303"/>
            <a:ext cx="8170208" cy="632101"/>
          </a:xfrm>
        </p:spPr>
      </p:pic>
      <p:sp>
        <p:nvSpPr>
          <p:cNvPr id="6" name="Tytuł 1">
            <a:extLst>
              <a:ext uri="{FF2B5EF4-FFF2-40B4-BE49-F238E27FC236}">
                <a16:creationId xmlns:a16="http://schemas.microsoft.com/office/drawing/2014/main" id="{9A772351-E293-470C-9FEB-4C0F66CA9707}"/>
              </a:ext>
            </a:extLst>
          </p:cNvPr>
          <p:cNvSpPr txBox="1">
            <a:spLocks/>
          </p:cNvSpPr>
          <p:nvPr/>
        </p:nvSpPr>
        <p:spPr bwMode="auto">
          <a:xfrm>
            <a:off x="345467" y="1486832"/>
            <a:ext cx="8420708" cy="67564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lnSpcReduction="10000"/>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18"/>
              </a:defRPr>
            </a:lvl2pPr>
            <a:lvl3pPr algn="l" rtl="0" eaLnBrk="0" fontAlgn="base" hangingPunct="0">
              <a:spcBef>
                <a:spcPct val="0"/>
              </a:spcBef>
              <a:spcAft>
                <a:spcPct val="0"/>
              </a:spcAft>
              <a:defRPr sz="4400">
                <a:solidFill>
                  <a:schemeClr val="tx2"/>
                </a:solidFill>
                <a:latin typeface="Tw Cen MT" pitchFamily="34" charset="-18"/>
              </a:defRPr>
            </a:lvl3pPr>
            <a:lvl4pPr algn="l" rtl="0" eaLnBrk="0" fontAlgn="base" hangingPunct="0">
              <a:spcBef>
                <a:spcPct val="0"/>
              </a:spcBef>
              <a:spcAft>
                <a:spcPct val="0"/>
              </a:spcAft>
              <a:defRPr sz="4400">
                <a:solidFill>
                  <a:schemeClr val="tx2"/>
                </a:solidFill>
                <a:latin typeface="Tw Cen MT" pitchFamily="34" charset="-18"/>
              </a:defRPr>
            </a:lvl4pPr>
            <a:lvl5pPr algn="l" rtl="0" eaLnBrk="0" fontAlgn="base" hangingPunct="0">
              <a:spcBef>
                <a:spcPct val="0"/>
              </a:spcBef>
              <a:spcAft>
                <a:spcPct val="0"/>
              </a:spcAft>
              <a:defRPr sz="4400">
                <a:solidFill>
                  <a:schemeClr val="tx2"/>
                </a:solidFill>
                <a:latin typeface="Tw Cen MT" pitchFamily="34" charset="-18"/>
              </a:defRPr>
            </a:lvl5pPr>
            <a:lvl6pPr marL="457200" algn="l" rtl="0" fontAlgn="base">
              <a:spcBef>
                <a:spcPct val="0"/>
              </a:spcBef>
              <a:spcAft>
                <a:spcPct val="0"/>
              </a:spcAft>
              <a:defRPr sz="4400">
                <a:solidFill>
                  <a:schemeClr val="tx2"/>
                </a:solidFill>
                <a:latin typeface="Tw Cen MT" pitchFamily="34" charset="-18"/>
              </a:defRPr>
            </a:lvl6pPr>
            <a:lvl7pPr marL="914400" algn="l" rtl="0" fontAlgn="base">
              <a:spcBef>
                <a:spcPct val="0"/>
              </a:spcBef>
              <a:spcAft>
                <a:spcPct val="0"/>
              </a:spcAft>
              <a:defRPr sz="4400">
                <a:solidFill>
                  <a:schemeClr val="tx2"/>
                </a:solidFill>
                <a:latin typeface="Tw Cen MT" pitchFamily="34" charset="-18"/>
              </a:defRPr>
            </a:lvl7pPr>
            <a:lvl8pPr marL="1371600" algn="l" rtl="0" fontAlgn="base">
              <a:spcBef>
                <a:spcPct val="0"/>
              </a:spcBef>
              <a:spcAft>
                <a:spcPct val="0"/>
              </a:spcAft>
              <a:defRPr sz="4400">
                <a:solidFill>
                  <a:schemeClr val="tx2"/>
                </a:solidFill>
                <a:latin typeface="Tw Cen MT" pitchFamily="34" charset="-18"/>
              </a:defRPr>
            </a:lvl8pPr>
            <a:lvl9pPr marL="1828800" algn="l" rtl="0" fontAlgn="base">
              <a:spcBef>
                <a:spcPct val="0"/>
              </a:spcBef>
              <a:spcAft>
                <a:spcPct val="0"/>
              </a:spcAft>
              <a:defRPr sz="4400">
                <a:solidFill>
                  <a:schemeClr val="tx2"/>
                </a:solidFill>
                <a:latin typeface="Tw Cen MT" pitchFamily="34" charset="-18"/>
              </a:defRPr>
            </a:lvl9pPr>
          </a:lstStyle>
          <a:p>
            <a:r>
              <a:rPr lang="pl-PL" sz="4000"/>
              <a:t>Modele ostrzegające przed upadłością</a:t>
            </a:r>
            <a:endParaRPr lang="en-GB" sz="4000" dirty="0"/>
          </a:p>
        </p:txBody>
      </p:sp>
      <p:sp>
        <p:nvSpPr>
          <p:cNvPr id="7" name="Symbol zastępczy zawartości 2">
            <a:extLst>
              <a:ext uri="{FF2B5EF4-FFF2-40B4-BE49-F238E27FC236}">
                <a16:creationId xmlns:a16="http://schemas.microsoft.com/office/drawing/2014/main" id="{EC3A13D0-99B1-46EB-84A8-B7C03DD4C494}"/>
              </a:ext>
            </a:extLst>
          </p:cNvPr>
          <p:cNvSpPr txBox="1">
            <a:spLocks/>
          </p:cNvSpPr>
          <p:nvPr/>
        </p:nvSpPr>
        <p:spPr bwMode="auto">
          <a:xfrm>
            <a:off x="345466" y="2137262"/>
            <a:ext cx="8730925" cy="4005905"/>
          </a:xfrm>
          <a:prstGeom prst="rect">
            <a:avLst/>
          </a:prstGeom>
          <a:noFill/>
          <a:ln w="9525">
            <a:solidFill>
              <a:srgbClr val="92D050"/>
            </a:solid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buFont typeface="Wingdings" pitchFamily="2" charset="2"/>
              <a:buNone/>
            </a:pPr>
            <a:r>
              <a:rPr lang="pl-PL" sz="2100" dirty="0"/>
              <a:t>Przykład: Model A. Hołdy </a:t>
            </a:r>
          </a:p>
          <a:p>
            <a:pPr marL="0" indent="0">
              <a:buFont typeface="Wingdings" pitchFamily="2" charset="2"/>
              <a:buNone/>
            </a:pPr>
            <a:r>
              <a:rPr lang="pl-PL" sz="2100" dirty="0"/>
              <a:t>Z</a:t>
            </a:r>
            <a:r>
              <a:rPr lang="pl-PL" sz="2100" i="1" dirty="0"/>
              <a:t>H </a:t>
            </a:r>
            <a:r>
              <a:rPr lang="pl-PL" sz="2100" dirty="0"/>
              <a:t>= 0,605 + 0,681</a:t>
            </a:r>
            <a:r>
              <a:rPr lang="pl-PL" sz="2100" i="1" dirty="0"/>
              <a:t>WPI</a:t>
            </a:r>
            <a:r>
              <a:rPr lang="pl-PL" sz="2100" dirty="0"/>
              <a:t> – 0,0196</a:t>
            </a:r>
            <a:r>
              <a:rPr lang="pl-PL" sz="2100" i="1" dirty="0"/>
              <a:t>SZ </a:t>
            </a:r>
            <a:r>
              <a:rPr lang="pl-PL" sz="2100" dirty="0"/>
              <a:t>+ 0,157</a:t>
            </a:r>
            <a:r>
              <a:rPr lang="pl-PL" sz="2100" i="1" dirty="0"/>
              <a:t>RM</a:t>
            </a:r>
            <a:r>
              <a:rPr lang="pl-PL" sz="2100" dirty="0"/>
              <a:t> + 0,00969</a:t>
            </a:r>
            <a:r>
              <a:rPr lang="pl-PL" sz="2100" i="1" dirty="0"/>
              <a:t>ZOM</a:t>
            </a:r>
            <a:r>
              <a:rPr lang="pl-PL" sz="2100" dirty="0"/>
              <a:t> + 0,000672</a:t>
            </a:r>
            <a:r>
              <a:rPr lang="pl-PL" sz="2100" i="1" dirty="0"/>
              <a:t>WOZO</a:t>
            </a:r>
          </a:p>
          <a:p>
            <a:pPr algn="r"/>
            <a:r>
              <a:rPr lang="pl-PL" sz="2300" dirty="0"/>
              <a:t>Punkt graniczny=</a:t>
            </a:r>
            <a:r>
              <a:rPr lang="pl-PL" sz="2200" dirty="0"/>
              <a:t>0 </a:t>
            </a:r>
            <a:endParaRPr lang="en-GB" sz="2200" dirty="0"/>
          </a:p>
          <a:p>
            <a:pPr algn="r"/>
            <a:r>
              <a:rPr lang="pl-PL" sz="2200" dirty="0"/>
              <a:t>Strefa pośrednia (-0,3; 0,1) </a:t>
            </a:r>
          </a:p>
          <a:p>
            <a:pPr algn="r"/>
            <a:endParaRPr lang="pl-PL" sz="2200" dirty="0"/>
          </a:p>
          <a:p>
            <a:pPr algn="r"/>
            <a:endParaRPr lang="pl-PL" sz="2200" dirty="0"/>
          </a:p>
          <a:p>
            <a:pPr algn="r"/>
            <a:endParaRPr lang="pl-PL" sz="2200" dirty="0"/>
          </a:p>
          <a:p>
            <a:pPr algn="r"/>
            <a:endParaRPr lang="pl-PL" sz="2200" dirty="0"/>
          </a:p>
          <a:p>
            <a:pPr algn="r"/>
            <a:endParaRPr lang="pl-PL" sz="2200" dirty="0"/>
          </a:p>
          <a:p>
            <a:pPr algn="r"/>
            <a:endParaRPr lang="pl-PL" sz="2200" dirty="0"/>
          </a:p>
          <a:p>
            <a:pPr marL="0" indent="0">
              <a:buFont typeface="Wingdings" pitchFamily="2" charset="2"/>
              <a:buNone/>
            </a:pPr>
            <a:r>
              <a:rPr lang="pl-PL" sz="2200" dirty="0"/>
              <a:t> </a:t>
            </a:r>
            <a:endParaRPr lang="en-GB" sz="2200" dirty="0"/>
          </a:p>
          <a:p>
            <a:pPr marL="0" indent="0">
              <a:buFont typeface="Wingdings" pitchFamily="2" charset="2"/>
              <a:buNone/>
            </a:pPr>
            <a:endParaRPr lang="pl-PL" sz="2400" dirty="0"/>
          </a:p>
          <a:p>
            <a:pPr marL="0" indent="0">
              <a:buFont typeface="Wingdings" pitchFamily="2" charset="2"/>
              <a:buNone/>
            </a:pPr>
            <a:endParaRPr lang="pl-PL" sz="2400" dirty="0"/>
          </a:p>
          <a:p>
            <a:pPr marL="0" indent="0">
              <a:buFont typeface="Wingdings" pitchFamily="2" charset="2"/>
              <a:buNone/>
            </a:pPr>
            <a:endParaRPr lang="pl-PL" sz="2400" dirty="0"/>
          </a:p>
          <a:p>
            <a:pPr marL="0" indent="0">
              <a:buFont typeface="Wingdings" pitchFamily="2" charset="2"/>
              <a:buNone/>
            </a:pPr>
            <a:endParaRPr lang="pl-PL" sz="2400" dirty="0"/>
          </a:p>
          <a:p>
            <a:pPr marL="0" indent="0">
              <a:buFont typeface="Wingdings" pitchFamily="2" charset="2"/>
              <a:buNone/>
            </a:pPr>
            <a:endParaRPr lang="pl-PL" sz="2400" dirty="0"/>
          </a:p>
          <a:p>
            <a:endParaRPr lang="pl-PL" dirty="0"/>
          </a:p>
          <a:p>
            <a:endParaRPr lang="en-GB" dirty="0"/>
          </a:p>
        </p:txBody>
      </p:sp>
    </p:spTree>
    <p:extLst>
      <p:ext uri="{BB962C8B-B14F-4D97-AF65-F5344CB8AC3E}">
        <p14:creationId xmlns:p14="http://schemas.microsoft.com/office/powerpoint/2010/main" val="30675239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3754874"/>
          </a:xfrm>
          <a:prstGeom prst="rect">
            <a:avLst/>
          </a:prstGeom>
          <a:noFill/>
        </p:spPr>
        <p:txBody>
          <a:bodyPr wrap="square" rtlCol="0">
            <a:spAutoFit/>
          </a:bodyPr>
          <a:lstStyle/>
          <a:p>
            <a:r>
              <a:rPr lang="pl-PL" sz="2200" dirty="0">
                <a:latin typeface="Cambria" pitchFamily="18" charset="0"/>
              </a:rPr>
              <a:t>Literatura: </a:t>
            </a: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dirty="0">
                <a:solidFill>
                  <a:srgbClr val="000000"/>
                </a:solidFill>
                <a:latin typeface="Calibri"/>
                <a:ea typeface="Arial Unicode MS" pitchFamily="2"/>
                <a:cs typeface="Arial Unicode MS" pitchFamily="2"/>
              </a:rPr>
              <a:t>Ustawa z dnia 29.09.1994 o rachunkowości</a:t>
            </a: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kern="0" dirty="0">
                <a:solidFill>
                  <a:srgbClr val="000000"/>
                </a:solidFill>
                <a:latin typeface="Calibri"/>
                <a:ea typeface="Arial Unicode MS" pitchFamily="2"/>
                <a:cs typeface="Arial Unicode MS" pitchFamily="2"/>
              </a:rPr>
              <a:t>Sierpińska M., Jachna T. (2014) Ocena przedsiębiorstwa według standardów światowych, PWN</a:t>
            </a:r>
            <a:endParaRPr lang="pl-PL" sz="2400" dirty="0">
              <a:solidFill>
                <a:srgbClr val="000000"/>
              </a:solidFill>
              <a:latin typeface="Calibri"/>
              <a:ea typeface="Arial Unicode MS" pitchFamily="2"/>
              <a:cs typeface="Arial Unicode MS" pitchFamily="2"/>
            </a:endParaRP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kern="0" dirty="0" err="1">
                <a:solidFill>
                  <a:srgbClr val="000000"/>
                </a:solidFill>
                <a:latin typeface="Calibri"/>
                <a:ea typeface="Arial Unicode MS" pitchFamily="2"/>
                <a:cs typeface="Arial Unicode MS" pitchFamily="2"/>
              </a:rPr>
              <a:t>Wędzki</a:t>
            </a:r>
            <a:r>
              <a:rPr lang="pl-PL" sz="2400" kern="0" dirty="0">
                <a:solidFill>
                  <a:srgbClr val="000000"/>
                </a:solidFill>
                <a:latin typeface="Calibri"/>
                <a:ea typeface="Arial Unicode MS" pitchFamily="2"/>
                <a:cs typeface="Arial Unicode MS" pitchFamily="2"/>
              </a:rPr>
              <a:t> D. (2014) </a:t>
            </a:r>
            <a:r>
              <a:rPr lang="pl-PL" sz="2400" dirty="0">
                <a:solidFill>
                  <a:srgbClr val="000000"/>
                </a:solidFill>
                <a:latin typeface="Calibri"/>
              </a:rPr>
              <a:t>Sprawozdanie finansowe przedsiębiorstwa według polskiego prawa bilansowego,</a:t>
            </a:r>
            <a:r>
              <a:rPr lang="pl-PL" sz="2400" kern="0" dirty="0">
                <a:solidFill>
                  <a:srgbClr val="000000"/>
                </a:solidFill>
                <a:latin typeface="Calibri"/>
                <a:ea typeface="Arial Unicode MS" pitchFamily="2"/>
                <a:cs typeface="Arial Unicode MS" pitchFamily="2"/>
              </a:rPr>
              <a:t> </a:t>
            </a:r>
            <a:r>
              <a:rPr lang="pl-PL" sz="2400" dirty="0">
                <a:solidFill>
                  <a:srgbClr val="000000"/>
                </a:solidFill>
                <a:latin typeface="Calibri"/>
              </a:rPr>
              <a:t>Wolters Kluwer S.A. </a:t>
            </a:r>
            <a:endParaRPr lang="pl-PL" sz="2400" kern="0" dirty="0">
              <a:solidFill>
                <a:srgbClr val="000000"/>
              </a:solidFill>
              <a:latin typeface="Calibri"/>
              <a:ea typeface="Arial Unicode MS" pitchFamily="2"/>
              <a:cs typeface="Arial Unicode MS" pitchFamily="2"/>
            </a:endParaRP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kern="0" dirty="0" err="1">
                <a:solidFill>
                  <a:srgbClr val="000000"/>
                </a:solidFill>
                <a:latin typeface="Calibri"/>
                <a:ea typeface="Arial Unicode MS" pitchFamily="2"/>
                <a:cs typeface="Arial Unicode MS" pitchFamily="2"/>
              </a:rPr>
              <a:t>Wędzki</a:t>
            </a:r>
            <a:r>
              <a:rPr lang="pl-PL" sz="2400" kern="0" dirty="0">
                <a:solidFill>
                  <a:srgbClr val="000000"/>
                </a:solidFill>
                <a:latin typeface="Calibri"/>
                <a:ea typeface="Arial Unicode MS" pitchFamily="2"/>
                <a:cs typeface="Arial Unicode MS" pitchFamily="2"/>
              </a:rPr>
              <a:t> D. (2015) </a:t>
            </a:r>
            <a:r>
              <a:rPr lang="pl-PL" sz="2400" dirty="0">
                <a:solidFill>
                  <a:srgbClr val="000000"/>
                </a:solidFill>
                <a:latin typeface="Calibri"/>
              </a:rPr>
              <a:t>Analiza wskaźnikowa sprawozdania finansowego według polskiego prawa bilansowego, Wolters Kluwer S.A. </a:t>
            </a:r>
          </a:p>
          <a:p>
            <a:pPr marL="285750" lvl="0" indent="-285750" algn="just"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pl-PL" sz="2400" kern="0" dirty="0">
                <a:solidFill>
                  <a:srgbClr val="000000"/>
                </a:solidFill>
                <a:latin typeface="Calibri"/>
              </a:rPr>
              <a:t>Bednarski L. (2007) Analiza finansowa w przedsiębiorstwie, PWE</a:t>
            </a:r>
            <a:endParaRPr lang="pl-PL" sz="2400" dirty="0">
              <a:solidFill>
                <a:srgbClr val="000000"/>
              </a:solidFill>
              <a:latin typeface="Calibri"/>
            </a:endParaRPr>
          </a:p>
        </p:txBody>
      </p:sp>
    </p:spTree>
    <p:extLst>
      <p:ext uri="{BB962C8B-B14F-4D97-AF65-F5344CB8AC3E}">
        <p14:creationId xmlns:p14="http://schemas.microsoft.com/office/powerpoint/2010/main" val="3824192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3" name="pole tekstowe 2"/>
          <p:cNvSpPr txBox="1"/>
          <p:nvPr/>
        </p:nvSpPr>
        <p:spPr>
          <a:xfrm>
            <a:off x="1907704" y="2780928"/>
            <a:ext cx="4176464" cy="4077072"/>
          </a:xfrm>
          <a:prstGeom prst="rect">
            <a:avLst/>
          </a:prstGeom>
          <a:noFill/>
        </p:spPr>
        <p:txBody>
          <a:bodyPr wrap="square" rtlCol="0">
            <a:spAutoFit/>
          </a:bodyPr>
          <a:lstStyle/>
          <a:p>
            <a:endParaRPr lang="en-GB" dirty="0"/>
          </a:p>
        </p:txBody>
      </p:sp>
      <p:graphicFrame>
        <p:nvGraphicFramePr>
          <p:cNvPr id="7" name="Tabela 6"/>
          <p:cNvGraphicFramePr>
            <a:graphicFrameLocks noGrp="1"/>
          </p:cNvGraphicFramePr>
          <p:nvPr>
            <p:extLst>
              <p:ext uri="{D42A27DB-BD31-4B8C-83A1-F6EECF244321}">
                <p14:modId xmlns:p14="http://schemas.microsoft.com/office/powerpoint/2010/main" val="1035428805"/>
              </p:ext>
            </p:extLst>
          </p:nvPr>
        </p:nvGraphicFramePr>
        <p:xfrm>
          <a:off x="323526" y="1956020"/>
          <a:ext cx="8568952" cy="4239101"/>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2048955007"/>
                    </a:ext>
                  </a:extLst>
                </a:gridCol>
                <a:gridCol w="2142238">
                  <a:extLst>
                    <a:ext uri="{9D8B030D-6E8A-4147-A177-3AD203B41FA5}">
                      <a16:colId xmlns:a16="http://schemas.microsoft.com/office/drawing/2014/main" val="2606506527"/>
                    </a:ext>
                  </a:extLst>
                </a:gridCol>
                <a:gridCol w="2142238">
                  <a:extLst>
                    <a:ext uri="{9D8B030D-6E8A-4147-A177-3AD203B41FA5}">
                      <a16:colId xmlns:a16="http://schemas.microsoft.com/office/drawing/2014/main" val="608577832"/>
                    </a:ext>
                  </a:extLst>
                </a:gridCol>
                <a:gridCol w="2142238">
                  <a:extLst>
                    <a:ext uri="{9D8B030D-6E8A-4147-A177-3AD203B41FA5}">
                      <a16:colId xmlns:a16="http://schemas.microsoft.com/office/drawing/2014/main" val="3016568561"/>
                    </a:ext>
                  </a:extLst>
                </a:gridCol>
              </a:tblGrid>
              <a:tr h="459581">
                <a:tc>
                  <a:txBody>
                    <a:bodyPr/>
                    <a:lstStyle/>
                    <a:p>
                      <a:pPr algn="ctr"/>
                      <a:r>
                        <a:rPr lang="pl-PL" sz="2000" dirty="0">
                          <a:solidFill>
                            <a:schemeClr val="tx1"/>
                          </a:solidFill>
                          <a:latin typeface="Cambria" pitchFamily="18" charset="0"/>
                        </a:rPr>
                        <a:t>PODMIOTOWY</a:t>
                      </a:r>
                    </a:p>
                  </a:txBody>
                  <a:tcPr/>
                </a:tc>
                <a:tc>
                  <a:txBody>
                    <a:bodyPr/>
                    <a:lstStyle/>
                    <a:p>
                      <a:pPr algn="ctr"/>
                      <a:r>
                        <a:rPr lang="pl-PL" sz="1950" dirty="0">
                          <a:solidFill>
                            <a:schemeClr val="tx1"/>
                          </a:solidFill>
                          <a:latin typeface="Cambria" pitchFamily="18" charset="0"/>
                        </a:rPr>
                        <a:t>PRZEDMIOTOWY</a:t>
                      </a:r>
                    </a:p>
                  </a:txBody>
                  <a:tcPr/>
                </a:tc>
                <a:tc>
                  <a:txBody>
                    <a:bodyPr/>
                    <a:lstStyle/>
                    <a:p>
                      <a:pPr algn="ctr"/>
                      <a:r>
                        <a:rPr lang="pl-PL" sz="2000" dirty="0">
                          <a:solidFill>
                            <a:schemeClr val="tx1"/>
                          </a:solidFill>
                          <a:latin typeface="Cambria" pitchFamily="18" charset="0"/>
                        </a:rPr>
                        <a:t>CZASOWY</a:t>
                      </a:r>
                    </a:p>
                  </a:txBody>
                  <a:tcPr/>
                </a:tc>
                <a:tc>
                  <a:txBody>
                    <a:bodyPr/>
                    <a:lstStyle/>
                    <a:p>
                      <a:pPr algn="ctr"/>
                      <a:r>
                        <a:rPr lang="pl-PL" sz="2000" dirty="0">
                          <a:solidFill>
                            <a:schemeClr val="tx1"/>
                          </a:solidFill>
                          <a:latin typeface="Cambria" pitchFamily="18" charset="0"/>
                        </a:rPr>
                        <a:t>PRZESTRZENNY</a:t>
                      </a:r>
                    </a:p>
                  </a:txBody>
                  <a:tcPr/>
                </a:tc>
                <a:extLst>
                  <a:ext uri="{0D108BD9-81ED-4DB2-BD59-A6C34878D82A}">
                    <a16:rowId xmlns:a16="http://schemas.microsoft.com/office/drawing/2014/main" val="2238542555"/>
                  </a:ext>
                </a:extLst>
              </a:tr>
              <a:tr h="3159750">
                <a:tc>
                  <a:txBody>
                    <a:bodyPr/>
                    <a:lstStyle/>
                    <a:p>
                      <a:pPr>
                        <a:buFont typeface="Arial" pitchFamily="34" charset="0"/>
                        <a:buChar char="•"/>
                      </a:pPr>
                      <a:r>
                        <a:rPr lang="pl-PL" sz="1950" dirty="0">
                          <a:latin typeface="Cambria" pitchFamily="18" charset="0"/>
                        </a:rPr>
                        <a:t>Przedsiębiorstwo</a:t>
                      </a:r>
                      <a:r>
                        <a:rPr lang="pl-PL" sz="2000" baseline="0" dirty="0">
                          <a:latin typeface="Cambria" pitchFamily="18" charset="0"/>
                        </a:rPr>
                        <a:t> jako całość </a:t>
                      </a:r>
                    </a:p>
                    <a:p>
                      <a:pPr>
                        <a:buFont typeface="Arial" pitchFamily="34" charset="0"/>
                        <a:buChar char="•"/>
                      </a:pPr>
                      <a:r>
                        <a:rPr lang="pl-PL" sz="2000" baseline="0" dirty="0">
                          <a:latin typeface="Cambria" pitchFamily="18" charset="0"/>
                        </a:rPr>
                        <a:t>Samodzielne jednostki wewnętrzne przedsiębiorstwa</a:t>
                      </a:r>
                    </a:p>
                  </a:txBody>
                  <a:tcPr/>
                </a:tc>
                <a:tc>
                  <a:txBody>
                    <a:bodyPr/>
                    <a:lstStyle/>
                    <a:p>
                      <a:pPr>
                        <a:buFont typeface="Arial" pitchFamily="34" charset="0"/>
                        <a:buChar char="•"/>
                      </a:pPr>
                      <a:r>
                        <a:rPr lang="pl-PL" sz="2000" dirty="0">
                          <a:latin typeface="Cambria" pitchFamily="18" charset="0"/>
                        </a:rPr>
                        <a:t>Przychody</a:t>
                      </a:r>
                    </a:p>
                    <a:p>
                      <a:pPr>
                        <a:buFont typeface="Arial" pitchFamily="34" charset="0"/>
                        <a:buChar char="•"/>
                      </a:pPr>
                      <a:r>
                        <a:rPr lang="pl-PL" sz="2000" dirty="0">
                          <a:latin typeface="Cambria" pitchFamily="18" charset="0"/>
                        </a:rPr>
                        <a:t>Koszty</a:t>
                      </a:r>
                    </a:p>
                    <a:p>
                      <a:pPr>
                        <a:buFont typeface="Arial" pitchFamily="34" charset="0"/>
                        <a:buChar char="•"/>
                      </a:pPr>
                      <a:r>
                        <a:rPr lang="pl-PL" sz="2000" dirty="0">
                          <a:latin typeface="Cambria" pitchFamily="18" charset="0"/>
                        </a:rPr>
                        <a:t>Wynik finansowy</a:t>
                      </a:r>
                    </a:p>
                    <a:p>
                      <a:pPr>
                        <a:buFont typeface="Arial" pitchFamily="34" charset="0"/>
                        <a:buChar char="•"/>
                      </a:pPr>
                      <a:r>
                        <a:rPr lang="pl-PL" sz="2000" dirty="0">
                          <a:latin typeface="Cambria" pitchFamily="18" charset="0"/>
                        </a:rPr>
                        <a:t>Efektywność </a:t>
                      </a:r>
                    </a:p>
                    <a:p>
                      <a:pPr>
                        <a:buFont typeface="Arial" pitchFamily="34" charset="0"/>
                        <a:buChar char="•"/>
                      </a:pPr>
                      <a:r>
                        <a:rPr lang="pl-PL" sz="2000" dirty="0">
                          <a:latin typeface="Cambria" pitchFamily="18" charset="0"/>
                        </a:rPr>
                        <a:t>Płynność</a:t>
                      </a:r>
                      <a:r>
                        <a:rPr lang="pl-PL" sz="2000" baseline="0" dirty="0">
                          <a:latin typeface="Cambria" pitchFamily="18" charset="0"/>
                        </a:rPr>
                        <a:t> finansowa</a:t>
                      </a:r>
                    </a:p>
                    <a:p>
                      <a:pPr>
                        <a:buFont typeface="Arial" pitchFamily="34" charset="0"/>
                        <a:buChar char="•"/>
                      </a:pPr>
                      <a:r>
                        <a:rPr lang="pl-PL" sz="2000" baseline="0" dirty="0">
                          <a:latin typeface="Cambria" pitchFamily="18" charset="0"/>
                        </a:rPr>
                        <a:t>Majtek </a:t>
                      </a:r>
                    </a:p>
                    <a:p>
                      <a:pPr>
                        <a:buFont typeface="Arial" pitchFamily="34" charset="0"/>
                        <a:buChar char="•"/>
                      </a:pPr>
                      <a:r>
                        <a:rPr lang="pl-PL" sz="2000" baseline="0" dirty="0">
                          <a:latin typeface="Cambria" pitchFamily="18" charset="0"/>
                        </a:rPr>
                        <a:t>Kapitały</a:t>
                      </a:r>
                    </a:p>
                    <a:p>
                      <a:pPr>
                        <a:buFont typeface="Arial" pitchFamily="34" charset="0"/>
                        <a:buChar char="•"/>
                      </a:pPr>
                      <a:r>
                        <a:rPr lang="pl-PL" sz="2000" baseline="0" dirty="0">
                          <a:latin typeface="Cambria" pitchFamily="18" charset="0"/>
                        </a:rPr>
                        <a:t>Sytuacja finansowa</a:t>
                      </a:r>
                      <a:endParaRPr lang="pl-PL" sz="2000" dirty="0">
                        <a:latin typeface="Cambria" pitchFamily="18" charset="0"/>
                      </a:endParaRPr>
                    </a:p>
                  </a:txBody>
                  <a:tcPr/>
                </a:tc>
                <a:tc>
                  <a:txBody>
                    <a:bodyPr/>
                    <a:lstStyle/>
                    <a:p>
                      <a:pPr>
                        <a:buFont typeface="Arial" pitchFamily="34" charset="0"/>
                        <a:buChar char="•"/>
                      </a:pPr>
                      <a:r>
                        <a:rPr lang="pl-PL" sz="2000" dirty="0">
                          <a:latin typeface="Cambria" pitchFamily="18" charset="0"/>
                        </a:rPr>
                        <a:t>Działalność</a:t>
                      </a:r>
                      <a:r>
                        <a:rPr lang="pl-PL" sz="2000" baseline="0" dirty="0">
                          <a:latin typeface="Cambria" pitchFamily="18" charset="0"/>
                        </a:rPr>
                        <a:t> przeszła </a:t>
                      </a:r>
                    </a:p>
                    <a:p>
                      <a:pPr>
                        <a:buFont typeface="Arial" pitchFamily="34" charset="0"/>
                        <a:buChar char="•"/>
                      </a:pPr>
                      <a:r>
                        <a:rPr lang="pl-PL" sz="2000" baseline="0" dirty="0">
                          <a:latin typeface="Cambria" pitchFamily="18" charset="0"/>
                        </a:rPr>
                        <a:t>Działalność bieżąca</a:t>
                      </a:r>
                    </a:p>
                    <a:p>
                      <a:pPr>
                        <a:buFont typeface="Arial" pitchFamily="34" charset="0"/>
                        <a:buChar char="•"/>
                      </a:pPr>
                      <a:r>
                        <a:rPr lang="pl-PL" sz="2000" baseline="0" dirty="0">
                          <a:latin typeface="Cambria" pitchFamily="18" charset="0"/>
                        </a:rPr>
                        <a:t>Działalność przyszła</a:t>
                      </a:r>
                    </a:p>
                  </a:txBody>
                  <a:tcPr/>
                </a:tc>
                <a:tc>
                  <a:txBody>
                    <a:bodyPr/>
                    <a:lstStyle/>
                    <a:p>
                      <a:pPr>
                        <a:buFont typeface="Arial" pitchFamily="34" charset="0"/>
                        <a:buChar char="•"/>
                      </a:pPr>
                      <a:r>
                        <a:rPr lang="pl-PL" sz="2000" dirty="0">
                          <a:latin typeface="Cambria" pitchFamily="18" charset="0"/>
                        </a:rPr>
                        <a:t>Rozwiązania</a:t>
                      </a:r>
                      <a:r>
                        <a:rPr lang="pl-PL" sz="2000" baseline="0" dirty="0">
                          <a:latin typeface="Cambria" pitchFamily="18" charset="0"/>
                        </a:rPr>
                        <a:t> systemowe</a:t>
                      </a:r>
                    </a:p>
                    <a:p>
                      <a:pPr>
                        <a:buFont typeface="Arial" pitchFamily="34" charset="0"/>
                        <a:buChar char="•"/>
                      </a:pPr>
                      <a:r>
                        <a:rPr lang="pl-PL" sz="2000" dirty="0">
                          <a:latin typeface="Cambria" pitchFamily="18" charset="0"/>
                        </a:rPr>
                        <a:t>Uwarunkowania rynkowe</a:t>
                      </a:r>
                    </a:p>
                    <a:p>
                      <a:pPr>
                        <a:buFont typeface="Arial" pitchFamily="34" charset="0"/>
                        <a:buChar char="•"/>
                      </a:pPr>
                      <a:r>
                        <a:rPr lang="pl-PL" sz="2000" dirty="0">
                          <a:latin typeface="Cambria" pitchFamily="18" charset="0"/>
                        </a:rPr>
                        <a:t>Konkurenci</a:t>
                      </a:r>
                      <a:r>
                        <a:rPr lang="pl-PL" sz="2000" baseline="0" dirty="0">
                          <a:latin typeface="Cambria" pitchFamily="18" charset="0"/>
                        </a:rPr>
                        <a:t> </a:t>
                      </a:r>
                    </a:p>
                    <a:p>
                      <a:pPr>
                        <a:buFont typeface="Arial" pitchFamily="34" charset="0"/>
                        <a:buChar char="•"/>
                      </a:pPr>
                      <a:r>
                        <a:rPr lang="pl-PL" sz="2000" baseline="0" dirty="0">
                          <a:latin typeface="Cambria" pitchFamily="18" charset="0"/>
                        </a:rPr>
                        <a:t>Pozycja przedsiębiorstwa na rynku</a:t>
                      </a:r>
                      <a:endParaRPr lang="pl-PL" sz="2000" dirty="0">
                        <a:latin typeface="Cambria" pitchFamily="18" charset="0"/>
                      </a:endParaRPr>
                    </a:p>
                  </a:txBody>
                  <a:tcPr/>
                </a:tc>
                <a:extLst>
                  <a:ext uri="{0D108BD9-81ED-4DB2-BD59-A6C34878D82A}">
                    <a16:rowId xmlns:a16="http://schemas.microsoft.com/office/drawing/2014/main" val="2300380611"/>
                  </a:ext>
                </a:extLst>
              </a:tr>
              <a:tr h="307586">
                <a:tc gridSpan="4">
                  <a:txBody>
                    <a:bodyPr/>
                    <a:lstStyle/>
                    <a:p>
                      <a:pPr algn="r">
                        <a:buFont typeface="Arial" pitchFamily="34" charset="0"/>
                        <a:buChar char="•"/>
                      </a:pPr>
                      <a:r>
                        <a:rPr lang="pl-PL" sz="1600" baseline="0" dirty="0">
                          <a:latin typeface="Cambria" pitchFamily="18" charset="0"/>
                        </a:rPr>
                        <a:t>W. Gabrusewicz, Podstawy analizy finansowej, PWE, Warszawa 2005</a:t>
                      </a:r>
                    </a:p>
                  </a:txBody>
                  <a:tcPr/>
                </a:tc>
                <a:tc hMerge="1">
                  <a:txBody>
                    <a:bodyPr/>
                    <a:lstStyle/>
                    <a:p>
                      <a:pPr>
                        <a:buFont typeface="Arial" pitchFamily="34" charset="0"/>
                        <a:buChar char="•"/>
                      </a:pPr>
                      <a:endParaRPr lang="pl-PL" sz="1850" dirty="0">
                        <a:latin typeface="Cambria" pitchFamily="18" charset="0"/>
                      </a:endParaRPr>
                    </a:p>
                  </a:txBody>
                  <a:tcPr/>
                </a:tc>
                <a:tc hMerge="1">
                  <a:txBody>
                    <a:bodyPr/>
                    <a:lstStyle/>
                    <a:p>
                      <a:pPr>
                        <a:buFont typeface="Arial" pitchFamily="34" charset="0"/>
                        <a:buChar char="•"/>
                      </a:pPr>
                      <a:endParaRPr lang="pl-PL" sz="1850" baseline="0" dirty="0">
                        <a:latin typeface="Cambria" pitchFamily="18" charset="0"/>
                      </a:endParaRPr>
                    </a:p>
                  </a:txBody>
                  <a:tcPr/>
                </a:tc>
                <a:tc hMerge="1">
                  <a:txBody>
                    <a:bodyPr/>
                    <a:lstStyle/>
                    <a:p>
                      <a:pPr>
                        <a:buFont typeface="Arial" pitchFamily="34" charset="0"/>
                        <a:buChar char="•"/>
                      </a:pPr>
                      <a:endParaRPr lang="pl-PL" sz="1850" dirty="0">
                        <a:latin typeface="Cambria" pitchFamily="18" charset="0"/>
                      </a:endParaRPr>
                    </a:p>
                  </a:txBody>
                  <a:tcPr/>
                </a:tc>
                <a:extLst>
                  <a:ext uri="{0D108BD9-81ED-4DB2-BD59-A6C34878D82A}">
                    <a16:rowId xmlns:a16="http://schemas.microsoft.com/office/drawing/2014/main" val="2447700169"/>
                  </a:ext>
                </a:extLst>
              </a:tr>
            </a:tbl>
          </a:graphicData>
        </a:graphic>
      </p:graphicFrame>
      <p:sp>
        <p:nvSpPr>
          <p:cNvPr id="8" name="pole tekstowe 7"/>
          <p:cNvSpPr txBox="1"/>
          <p:nvPr/>
        </p:nvSpPr>
        <p:spPr>
          <a:xfrm>
            <a:off x="539552" y="1556792"/>
            <a:ext cx="8226623" cy="430887"/>
          </a:xfrm>
          <a:prstGeom prst="rect">
            <a:avLst/>
          </a:prstGeom>
          <a:noFill/>
        </p:spPr>
        <p:txBody>
          <a:bodyPr wrap="square" rtlCol="0">
            <a:spAutoFit/>
          </a:bodyPr>
          <a:lstStyle/>
          <a:p>
            <a:pPr algn="ctr"/>
            <a:r>
              <a:rPr lang="pl-PL" sz="2200" b="1" dirty="0">
                <a:latin typeface="Cambria" panose="02040503050406030204" pitchFamily="18" charset="0"/>
              </a:rPr>
              <a:t>ZAKRES ANALIZY FINANSOWEJ</a:t>
            </a:r>
            <a:endParaRPr lang="en-GB" sz="2200" b="1" dirty="0">
              <a:latin typeface="Cambria" panose="02040503050406030204" pitchFamily="18" charset="0"/>
            </a:endParaRPr>
          </a:p>
        </p:txBody>
      </p:sp>
    </p:spTree>
    <p:extLst>
      <p:ext uri="{BB962C8B-B14F-4D97-AF65-F5344CB8AC3E}">
        <p14:creationId xmlns:p14="http://schemas.microsoft.com/office/powerpoint/2010/main" val="655214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8" name="Dowolny kształt 4"/>
          <p:cNvSpPr/>
          <p:nvPr/>
        </p:nvSpPr>
        <p:spPr>
          <a:xfrm>
            <a:off x="1079641" y="1557360"/>
            <a:ext cx="7199281" cy="47019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1200" cap="none" spc="0" baseline="0" dirty="0">
                <a:solidFill>
                  <a:srgbClr val="000000"/>
                </a:solidFill>
                <a:uFillTx/>
                <a:latin typeface="Calibri" pitchFamily="34"/>
                <a:ea typeface="Tahoma" pitchFamily="34"/>
                <a:cs typeface="Tahoma" pitchFamily="34"/>
              </a:rPr>
              <a:t>Analiza finansowa:</a:t>
            </a:r>
          </a:p>
        </p:txBody>
      </p:sp>
      <p:sp>
        <p:nvSpPr>
          <p:cNvPr id="9" name="Dowolny kształt 9"/>
          <p:cNvSpPr/>
          <p:nvPr/>
        </p:nvSpPr>
        <p:spPr>
          <a:xfrm>
            <a:off x="915478" y="2116607"/>
            <a:ext cx="7705795" cy="65813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pitchFamily="34"/>
                <a:ea typeface="Tahoma" pitchFamily="34"/>
                <a:cs typeface="Tahoma" pitchFamily="34"/>
              </a:rPr>
              <a:t>z punktu widzenia stosowanych w niej metod dzieli się na:</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a:solidFill>
                <a:srgbClr val="000000"/>
              </a:solidFill>
              <a:uFillTx/>
              <a:latin typeface="Calibri" pitchFamily="34"/>
              <a:ea typeface="Tahoma" pitchFamily="34"/>
              <a:cs typeface="Tahoma" pitchFamily="34"/>
            </a:endParaRPr>
          </a:p>
        </p:txBody>
      </p:sp>
      <p:sp>
        <p:nvSpPr>
          <p:cNvPr id="10" name="Strzałka w lewo i w górę 18"/>
          <p:cNvSpPr/>
          <p:nvPr/>
        </p:nvSpPr>
        <p:spPr>
          <a:xfrm rot="13467373">
            <a:off x="4343180" y="2526816"/>
            <a:ext cx="850392" cy="850392"/>
          </a:xfrm>
          <a:custGeom>
            <a:avLst/>
            <a:gdLst>
              <a:gd name="f0" fmla="val 10800000"/>
              <a:gd name="f1" fmla="val 5400000"/>
              <a:gd name="f2" fmla="val 180"/>
              <a:gd name="f3" fmla="val w"/>
              <a:gd name="f4" fmla="val h"/>
              <a:gd name="f5" fmla="val ss"/>
              <a:gd name="f6" fmla="val 0"/>
              <a:gd name="f7" fmla="val 25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7 f34 1"/>
              <a:gd name="f43" fmla="*/ f38 f34 1"/>
              <a:gd name="f44" fmla="min f41 f40"/>
              <a:gd name="f45" fmla="*/ f44 f7 1"/>
              <a:gd name="f46" fmla="*/ f45 1 100000"/>
              <a:gd name="f47" fmla="*/ f45 1 50000"/>
              <a:gd name="f48" fmla="*/ f45 1 200000"/>
              <a:gd name="f49" fmla="+- f37 0 f47"/>
              <a:gd name="f50" fmla="+- f38 0 f47"/>
              <a:gd name="f51" fmla="+- f37 0 f46"/>
              <a:gd name="f52" fmla="+- f38 0 f46"/>
              <a:gd name="f53" fmla="*/ f48 f34 1"/>
              <a:gd name="f54" fmla="*/ f46 f34 1"/>
              <a:gd name="f55" fmla="+- f51 0 f48"/>
              <a:gd name="f56" fmla="+- f51 f48 0"/>
              <a:gd name="f57" fmla="+- f52 0 f48"/>
              <a:gd name="f58" fmla="+- f52 f48 0"/>
              <a:gd name="f59" fmla="*/ f51 f34 1"/>
              <a:gd name="f60" fmla="*/ f52 f34 1"/>
              <a:gd name="f61" fmla="*/ f50 f34 1"/>
              <a:gd name="f62" fmla="*/ f49 f34 1"/>
              <a:gd name="f63" fmla="+- f46 f56 0"/>
              <a:gd name="f64" fmla="+- f46 f58 0"/>
              <a:gd name="f65" fmla="*/ f57 f34 1"/>
              <a:gd name="f66" fmla="*/ f58 f34 1"/>
              <a:gd name="f67" fmla="*/ f55 f34 1"/>
              <a:gd name="f68" fmla="*/ f56 f34 1"/>
              <a:gd name="f69" fmla="*/ f63 1 2"/>
              <a:gd name="f70" fmla="*/ f64 1 2"/>
              <a:gd name="f71" fmla="*/ f69 f34 1"/>
              <a:gd name="f72" fmla="*/ f70 f34 1"/>
            </a:gdLst>
            <a:ahLst/>
            <a:cxnLst>
              <a:cxn ang="3cd4">
                <a:pos x="hc" y="t"/>
              </a:cxn>
              <a:cxn ang="0">
                <a:pos x="r" y="vc"/>
              </a:cxn>
              <a:cxn ang="cd4">
                <a:pos x="hc" y="b"/>
              </a:cxn>
              <a:cxn ang="cd2">
                <a:pos x="l" y="vc"/>
              </a:cxn>
              <a:cxn ang="f30">
                <a:pos x="f59" y="f39"/>
              </a:cxn>
              <a:cxn ang="f31">
                <a:pos x="f62" y="f54"/>
              </a:cxn>
              <a:cxn ang="f30">
                <a:pos x="f54" y="f61"/>
              </a:cxn>
              <a:cxn ang="f31">
                <a:pos x="f39" y="f60"/>
              </a:cxn>
              <a:cxn ang="f32">
                <a:pos x="f54" y="f43"/>
              </a:cxn>
              <a:cxn ang="f32">
                <a:pos x="f71" y="f66"/>
              </a:cxn>
              <a:cxn ang="f33">
                <a:pos x="f68" y="f72"/>
              </a:cxn>
              <a:cxn ang="f33">
                <a:pos x="f42" y="f54"/>
              </a:cxn>
            </a:cxnLst>
            <a:rect l="f53" t="f65" r="f59" b="f66"/>
            <a:pathLst>
              <a:path>
                <a:moveTo>
                  <a:pt x="f39" y="f60"/>
                </a:moveTo>
                <a:lnTo>
                  <a:pt x="f54" y="f61"/>
                </a:lnTo>
                <a:lnTo>
                  <a:pt x="f54" y="f65"/>
                </a:lnTo>
                <a:lnTo>
                  <a:pt x="f67" y="f65"/>
                </a:lnTo>
                <a:lnTo>
                  <a:pt x="f67" y="f54"/>
                </a:lnTo>
                <a:lnTo>
                  <a:pt x="f62" y="f54"/>
                </a:lnTo>
                <a:lnTo>
                  <a:pt x="f59" y="f39"/>
                </a:lnTo>
                <a:lnTo>
                  <a:pt x="f42" y="f54"/>
                </a:lnTo>
                <a:lnTo>
                  <a:pt x="f68" y="f54"/>
                </a:lnTo>
                <a:lnTo>
                  <a:pt x="f68" y="f66"/>
                </a:lnTo>
                <a:lnTo>
                  <a:pt x="f54" y="f66"/>
                </a:lnTo>
                <a:lnTo>
                  <a:pt x="f54" y="f43"/>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FFFFFF"/>
              </a:solidFill>
              <a:uFillTx/>
              <a:latin typeface="Calibri"/>
            </a:endParaRPr>
          </a:p>
        </p:txBody>
      </p:sp>
      <p:sp>
        <p:nvSpPr>
          <p:cNvPr id="11" name="Dowolny kształt 19"/>
          <p:cNvSpPr/>
          <p:nvPr/>
        </p:nvSpPr>
        <p:spPr>
          <a:xfrm>
            <a:off x="5111980" y="3103528"/>
            <a:ext cx="3114757" cy="1503547"/>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0" cap="none" spc="0" baseline="0">
                <a:solidFill>
                  <a:srgbClr val="000000"/>
                </a:solidFill>
                <a:uFillTx/>
                <a:latin typeface="Calibri"/>
                <a:ea typeface="Arial Unicode MS" pitchFamily="2"/>
                <a:cs typeface="Tahoma" pitchFamily="2"/>
              </a:rPr>
              <a:t>przyczynową</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a:solidFill>
                  <a:srgbClr val="000000"/>
                </a:solidFill>
                <a:uFillTx/>
                <a:latin typeface="Calibri"/>
                <a:ea typeface="Arial Unicode MS" pitchFamily="2"/>
                <a:cs typeface="Tahoma" pitchFamily="2"/>
              </a:rPr>
              <a:t>określenie czynników, które wpłynęły na odchylenia oraz stopnia intensywności ich oddziaływania</a:t>
            </a:r>
          </a:p>
        </p:txBody>
      </p:sp>
      <p:sp>
        <p:nvSpPr>
          <p:cNvPr id="12" name="Dowolny kształt 22"/>
          <p:cNvSpPr/>
          <p:nvPr/>
        </p:nvSpPr>
        <p:spPr>
          <a:xfrm>
            <a:off x="611276" y="3079123"/>
            <a:ext cx="4369871" cy="263078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0" cap="none" spc="0" baseline="0" dirty="0">
                <a:solidFill>
                  <a:srgbClr val="000000"/>
                </a:solidFill>
                <a:uFillTx/>
                <a:latin typeface="Calibri"/>
                <a:ea typeface="Arial Unicode MS" pitchFamily="2"/>
                <a:cs typeface="Tahoma" pitchFamily="2"/>
              </a:rPr>
              <a:t>porównawczą</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a:ea typeface="Arial Unicode MS" pitchFamily="2"/>
                <a:cs typeface="Tahoma" pitchFamily="2"/>
              </a:rPr>
              <a:t>określenie bezpośrednich związków pomiędzy wskaźnikami ekonomicznymi, ustalenie odchyleń i ich ocena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0" cap="none" spc="0" baseline="0" dirty="0">
              <a:solidFill>
                <a:srgbClr val="000000"/>
              </a:solidFill>
              <a:uFillTx/>
              <a:latin typeface="Calibri"/>
              <a:ea typeface="Arial Unicode MS" pitchFamily="2"/>
              <a:cs typeface="Tahoma" pitchFamily="2"/>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a:ea typeface="Arial Unicode MS" pitchFamily="2"/>
                <a:cs typeface="Tahoma" pitchFamily="2"/>
              </a:rPr>
              <a:t>Porównanie względem: </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a:ea typeface="Arial Unicode MS" pitchFamily="2"/>
                <a:cs typeface="Tahoma" pitchFamily="2"/>
              </a:rPr>
              <a:t>wskaźników z lat poprzednich</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a:ea typeface="Arial Unicode MS" pitchFamily="2"/>
                <a:cs typeface="Tahoma" pitchFamily="2"/>
              </a:rPr>
              <a:t>wskaźników wzorcowych</a:t>
            </a:r>
          </a:p>
          <a:p>
            <a:pPr marL="742950" marR="0" lvl="1"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a:ea typeface="Arial Unicode MS" pitchFamily="2"/>
                <a:cs typeface="Tahoma" pitchFamily="2"/>
              </a:rPr>
              <a:t>wskaźników konkurentów</a:t>
            </a:r>
          </a:p>
        </p:txBody>
      </p:sp>
    </p:spTree>
    <p:extLst>
      <p:ext uri="{BB962C8B-B14F-4D97-AF65-F5344CB8AC3E}">
        <p14:creationId xmlns:p14="http://schemas.microsoft.com/office/powerpoint/2010/main" val="28416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251520" y="1881405"/>
            <a:ext cx="8712968" cy="384721"/>
          </a:xfrm>
          <a:prstGeom prst="rect">
            <a:avLst/>
          </a:prstGeom>
          <a:noFill/>
        </p:spPr>
        <p:txBody>
          <a:bodyPr wrap="square" rtlCol="0">
            <a:spAutoFit/>
          </a:bodyPr>
          <a:lstStyle/>
          <a:p>
            <a:pPr lvl="0" algn="ctr" fontAlgn="auto">
              <a:spcBef>
                <a:spcPts val="600"/>
              </a:spcBef>
              <a:spcAft>
                <a:spcPts val="0"/>
              </a:spcAft>
              <a:defRPr sz="1800" b="0" i="0" u="none" strike="noStrike" kern="0" cap="none" spc="0" baseline="0">
                <a:solidFill>
                  <a:srgbClr val="000000"/>
                </a:solidFill>
                <a:uFillTx/>
              </a:defRPr>
            </a:pPr>
            <a:endParaRPr lang="pl-PL" sz="1900" dirty="0">
              <a:solidFill>
                <a:srgbClr val="000000"/>
              </a:solidFill>
              <a:latin typeface="Cambria" panose="02040503050406030204" pitchFamily="18" charset="0"/>
            </a:endParaRPr>
          </a:p>
        </p:txBody>
      </p:sp>
      <p:sp>
        <p:nvSpPr>
          <p:cNvPr id="7" name="Dowolny kształt 9"/>
          <p:cNvSpPr/>
          <p:nvPr/>
        </p:nvSpPr>
        <p:spPr>
          <a:xfrm>
            <a:off x="267951" y="2899142"/>
            <a:ext cx="8712968" cy="53283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2000" b="0" i="0" u="none" strike="noStrike" kern="1200" cap="none" spc="0" baseline="0" dirty="0">
              <a:solidFill>
                <a:srgbClr val="000000"/>
              </a:solidFill>
              <a:uFillTx/>
              <a:latin typeface="Calibri" pitchFamily="34"/>
              <a:ea typeface="Tahoma" pitchFamily="34"/>
              <a:cs typeface="Tahoma" pitchFamily="34"/>
            </a:endParaRPr>
          </a:p>
        </p:txBody>
      </p:sp>
      <p:sp>
        <p:nvSpPr>
          <p:cNvPr id="8" name="Dowolny kształt 4"/>
          <p:cNvSpPr/>
          <p:nvPr/>
        </p:nvSpPr>
        <p:spPr>
          <a:xfrm>
            <a:off x="1079641" y="1495250"/>
            <a:ext cx="7199281" cy="47019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2400" b="1" i="0" u="none" strike="noStrike" kern="1200" cap="none" spc="0" baseline="0" dirty="0">
                <a:solidFill>
                  <a:srgbClr val="000000"/>
                </a:solidFill>
                <a:uFillTx/>
                <a:latin typeface="Calibri" pitchFamily="34"/>
                <a:ea typeface="Tahoma" pitchFamily="34"/>
                <a:cs typeface="Tahoma" pitchFamily="34"/>
              </a:rPr>
              <a:t>Wstępna analiza finansowa:</a:t>
            </a:r>
          </a:p>
        </p:txBody>
      </p:sp>
      <p:sp>
        <p:nvSpPr>
          <p:cNvPr id="9" name="Dowolny kształt 9"/>
          <p:cNvSpPr/>
          <p:nvPr/>
        </p:nvSpPr>
        <p:spPr>
          <a:xfrm>
            <a:off x="826919" y="1858426"/>
            <a:ext cx="7705795" cy="1910583"/>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0" compatLnSpc="0">
            <a:spAutoFit/>
          </a:bodyPr>
          <a:lstStyle/>
          <a:p>
            <a:pPr marL="342900" marR="0" lvl="0" indent="-34290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pitchFamily="34"/>
                <a:ea typeface="Tahoma" pitchFamily="34"/>
                <a:cs typeface="Tahoma" pitchFamily="34"/>
              </a:rPr>
              <a:t>p</a:t>
            </a:r>
            <a:r>
              <a:rPr lang="pl-PL" sz="1800" b="0" i="0" u="none" strike="noStrike" kern="1200" cap="none" spc="0" baseline="0" dirty="0">
                <a:solidFill>
                  <a:srgbClr val="000000"/>
                </a:solidFill>
                <a:uFillTx/>
                <a:latin typeface="Calibri" pitchFamily="34"/>
                <a:ea typeface="Tahoma" pitchFamily="34"/>
                <a:cs typeface="Tahoma" pitchFamily="34"/>
              </a:rPr>
              <a:t>olega na analizie wartości i zmiany </a:t>
            </a:r>
            <a:r>
              <a:rPr lang="pl-PL" sz="1800" b="0" i="0" u="none" strike="noStrike" kern="0" cap="none" spc="0" baseline="0" dirty="0">
                <a:solidFill>
                  <a:srgbClr val="000000"/>
                </a:solidFill>
                <a:uFillTx/>
                <a:latin typeface="Calibri" pitchFamily="34"/>
                <a:ea typeface="Tahoma" pitchFamily="34"/>
                <a:cs typeface="Tahoma" pitchFamily="34"/>
              </a:rPr>
              <a:t>najważniejszych </a:t>
            </a:r>
            <a:r>
              <a:rPr lang="pl-PL" sz="1800" b="0" i="0" u="none" strike="noStrike" kern="1200" cap="none" spc="0" baseline="0" dirty="0">
                <a:solidFill>
                  <a:srgbClr val="000000"/>
                </a:solidFill>
                <a:uFillTx/>
                <a:latin typeface="Calibri" pitchFamily="34"/>
                <a:ea typeface="Tahoma" pitchFamily="34"/>
                <a:cs typeface="Tahoma" pitchFamily="34"/>
              </a:rPr>
              <a:t>pozycji sprawozdania finansowego</a:t>
            </a:r>
          </a:p>
          <a:p>
            <a:pPr marL="342900" marR="0" lvl="0" indent="-34290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pitchFamily="34"/>
                <a:ea typeface="Tahoma" pitchFamily="34"/>
                <a:cs typeface="Tahoma" pitchFamily="34"/>
              </a:rPr>
              <a:t>pozwala na identyfikację negatywnych i pozytywnych zjawisk w działalności gospodarczej jednostki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800" b="0" i="0" u="none" strike="noStrike" kern="0" cap="none" spc="0" baseline="0" dirty="0">
              <a:solidFill>
                <a:srgbClr val="000000"/>
              </a:solidFill>
              <a:uFillTx/>
              <a:latin typeface="Calibri" pitchFamily="34"/>
              <a:ea typeface="Tahoma" pitchFamily="34"/>
              <a:cs typeface="Tahoma" pitchFamily="34"/>
            </a:endParaRP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0" cap="none" spc="0" baseline="0" dirty="0">
                <a:solidFill>
                  <a:srgbClr val="000000"/>
                </a:solidFill>
                <a:uFillTx/>
                <a:latin typeface="Calibri" pitchFamily="34"/>
                <a:ea typeface="Tahoma" pitchFamily="34"/>
                <a:cs typeface="Tahoma" pitchFamily="34"/>
              </a:rPr>
              <a:t>Wstępna analiza finansowa to: </a:t>
            </a:r>
          </a:p>
          <a:p>
            <a:pPr marL="342900" marR="0" lvl="0" indent="-34290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endParaRPr lang="pl-PL" sz="1800" b="0" i="0" u="none" strike="noStrike" kern="0" cap="none" spc="0" baseline="0" dirty="0">
              <a:solidFill>
                <a:srgbClr val="000000"/>
              </a:solidFill>
              <a:uFillTx/>
              <a:latin typeface="Calibri" pitchFamily="34"/>
              <a:ea typeface="Tahoma" pitchFamily="34"/>
              <a:cs typeface="Tahoma" pitchFamily="34"/>
            </a:endParaRPr>
          </a:p>
        </p:txBody>
      </p:sp>
      <p:sp>
        <p:nvSpPr>
          <p:cNvPr id="10" name="Strzałka w lewo i w górę 18"/>
          <p:cNvSpPr/>
          <p:nvPr/>
        </p:nvSpPr>
        <p:spPr>
          <a:xfrm rot="13467373">
            <a:off x="4354345" y="3436708"/>
            <a:ext cx="850392" cy="850392"/>
          </a:xfrm>
          <a:custGeom>
            <a:avLst/>
            <a:gdLst>
              <a:gd name="f0" fmla="val 10800000"/>
              <a:gd name="f1" fmla="val 5400000"/>
              <a:gd name="f2" fmla="val 180"/>
              <a:gd name="f3" fmla="val w"/>
              <a:gd name="f4" fmla="val h"/>
              <a:gd name="f5" fmla="val ss"/>
              <a:gd name="f6" fmla="val 0"/>
              <a:gd name="f7" fmla="val 25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7 f34 1"/>
              <a:gd name="f43" fmla="*/ f38 f34 1"/>
              <a:gd name="f44" fmla="min f41 f40"/>
              <a:gd name="f45" fmla="*/ f44 f7 1"/>
              <a:gd name="f46" fmla="*/ f45 1 100000"/>
              <a:gd name="f47" fmla="*/ f45 1 50000"/>
              <a:gd name="f48" fmla="*/ f45 1 200000"/>
              <a:gd name="f49" fmla="+- f37 0 f47"/>
              <a:gd name="f50" fmla="+- f38 0 f47"/>
              <a:gd name="f51" fmla="+- f37 0 f46"/>
              <a:gd name="f52" fmla="+- f38 0 f46"/>
              <a:gd name="f53" fmla="*/ f48 f34 1"/>
              <a:gd name="f54" fmla="*/ f46 f34 1"/>
              <a:gd name="f55" fmla="+- f51 0 f48"/>
              <a:gd name="f56" fmla="+- f51 f48 0"/>
              <a:gd name="f57" fmla="+- f52 0 f48"/>
              <a:gd name="f58" fmla="+- f52 f48 0"/>
              <a:gd name="f59" fmla="*/ f51 f34 1"/>
              <a:gd name="f60" fmla="*/ f52 f34 1"/>
              <a:gd name="f61" fmla="*/ f50 f34 1"/>
              <a:gd name="f62" fmla="*/ f49 f34 1"/>
              <a:gd name="f63" fmla="+- f46 f56 0"/>
              <a:gd name="f64" fmla="+- f46 f58 0"/>
              <a:gd name="f65" fmla="*/ f57 f34 1"/>
              <a:gd name="f66" fmla="*/ f58 f34 1"/>
              <a:gd name="f67" fmla="*/ f55 f34 1"/>
              <a:gd name="f68" fmla="*/ f56 f34 1"/>
              <a:gd name="f69" fmla="*/ f63 1 2"/>
              <a:gd name="f70" fmla="*/ f64 1 2"/>
              <a:gd name="f71" fmla="*/ f69 f34 1"/>
              <a:gd name="f72" fmla="*/ f70 f34 1"/>
            </a:gdLst>
            <a:ahLst/>
            <a:cxnLst>
              <a:cxn ang="3cd4">
                <a:pos x="hc" y="t"/>
              </a:cxn>
              <a:cxn ang="0">
                <a:pos x="r" y="vc"/>
              </a:cxn>
              <a:cxn ang="cd4">
                <a:pos x="hc" y="b"/>
              </a:cxn>
              <a:cxn ang="cd2">
                <a:pos x="l" y="vc"/>
              </a:cxn>
              <a:cxn ang="f30">
                <a:pos x="f59" y="f39"/>
              </a:cxn>
              <a:cxn ang="f31">
                <a:pos x="f62" y="f54"/>
              </a:cxn>
              <a:cxn ang="f30">
                <a:pos x="f54" y="f61"/>
              </a:cxn>
              <a:cxn ang="f31">
                <a:pos x="f39" y="f60"/>
              </a:cxn>
              <a:cxn ang="f32">
                <a:pos x="f54" y="f43"/>
              </a:cxn>
              <a:cxn ang="f32">
                <a:pos x="f71" y="f66"/>
              </a:cxn>
              <a:cxn ang="f33">
                <a:pos x="f68" y="f72"/>
              </a:cxn>
              <a:cxn ang="f33">
                <a:pos x="f42" y="f54"/>
              </a:cxn>
            </a:cxnLst>
            <a:rect l="f53" t="f65" r="f59" b="f66"/>
            <a:pathLst>
              <a:path>
                <a:moveTo>
                  <a:pt x="f39" y="f60"/>
                </a:moveTo>
                <a:lnTo>
                  <a:pt x="f54" y="f61"/>
                </a:lnTo>
                <a:lnTo>
                  <a:pt x="f54" y="f65"/>
                </a:lnTo>
                <a:lnTo>
                  <a:pt x="f67" y="f65"/>
                </a:lnTo>
                <a:lnTo>
                  <a:pt x="f67" y="f54"/>
                </a:lnTo>
                <a:lnTo>
                  <a:pt x="f62" y="f54"/>
                </a:lnTo>
                <a:lnTo>
                  <a:pt x="f59" y="f39"/>
                </a:lnTo>
                <a:lnTo>
                  <a:pt x="f42" y="f54"/>
                </a:lnTo>
                <a:lnTo>
                  <a:pt x="f68" y="f54"/>
                </a:lnTo>
                <a:lnTo>
                  <a:pt x="f68" y="f66"/>
                </a:lnTo>
                <a:lnTo>
                  <a:pt x="f54" y="f66"/>
                </a:lnTo>
                <a:lnTo>
                  <a:pt x="f54" y="f43"/>
                </a:lnTo>
                <a:close/>
              </a:path>
            </a:pathLst>
          </a:custGeom>
          <a:solidFill>
            <a:srgbClr val="5B9BD5"/>
          </a:solidFill>
          <a:ln w="12701" cap="flat">
            <a:solidFill>
              <a:srgbClr val="41719C"/>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pl-PL" sz="1800" b="0" i="0" u="none" strike="noStrike" kern="1200" cap="none" spc="0" baseline="0">
              <a:solidFill>
                <a:srgbClr val="FFFFFF"/>
              </a:solidFill>
              <a:uFillTx/>
              <a:latin typeface="Calibri"/>
            </a:endParaRPr>
          </a:p>
        </p:txBody>
      </p:sp>
      <p:sp>
        <p:nvSpPr>
          <p:cNvPr id="11" name="Dowolny kształt 19"/>
          <p:cNvSpPr/>
          <p:nvPr/>
        </p:nvSpPr>
        <p:spPr>
          <a:xfrm>
            <a:off x="4610505" y="3907103"/>
            <a:ext cx="3668417" cy="1785356"/>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457200" marR="0" lvl="1"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0" cap="none" spc="0" baseline="0" dirty="0">
                <a:solidFill>
                  <a:srgbClr val="000000"/>
                </a:solidFill>
                <a:uFillTx/>
                <a:latin typeface="Calibri" pitchFamily="34"/>
                <a:ea typeface="Tahoma" pitchFamily="34"/>
                <a:cs typeface="Tahoma" pitchFamily="34"/>
              </a:rPr>
              <a:t>analiza dynamiki: </a:t>
            </a:r>
          </a:p>
          <a:p>
            <a:pPr marL="457200" marR="0" lvl="1"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pitchFamily="34"/>
                <a:ea typeface="Tahoma" pitchFamily="34"/>
                <a:cs typeface="Tahoma" pitchFamily="34"/>
              </a:rPr>
              <a:t>analiza pozioma, badanie zmian procentowych i wartościowych poszczególnych pozycji w danym okresie w odniesieniu do poprzednich okresów</a:t>
            </a:r>
          </a:p>
        </p:txBody>
      </p:sp>
      <p:sp>
        <p:nvSpPr>
          <p:cNvPr id="12" name="Dowolny kształt 22"/>
          <p:cNvSpPr/>
          <p:nvPr/>
        </p:nvSpPr>
        <p:spPr>
          <a:xfrm>
            <a:off x="663461" y="3882697"/>
            <a:ext cx="4116080" cy="2067165"/>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cap="flat">
            <a:noFill/>
            <a:prstDash val="solid"/>
          </a:ln>
        </p:spPr>
        <p:txBody>
          <a:bodyPr vert="horz" wrap="square" lIns="90004" tIns="46798" rIns="90004" bIns="46798" anchor="t" anchorCtr="1" compatLnSpc="0">
            <a:spAutoFit/>
          </a:bodyPr>
          <a:lstStyle/>
          <a:p>
            <a:pPr marL="457200" marR="0" lvl="1"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1" i="0" u="none" strike="noStrike" kern="0" cap="none" spc="0" baseline="0" dirty="0">
                <a:solidFill>
                  <a:srgbClr val="000000"/>
                </a:solidFill>
                <a:uFillTx/>
                <a:latin typeface="Calibri" pitchFamily="34"/>
                <a:ea typeface="Tahoma" pitchFamily="34"/>
                <a:cs typeface="Tahoma" pitchFamily="34"/>
              </a:rPr>
              <a:t>analiza struktury: </a:t>
            </a:r>
          </a:p>
          <a:p>
            <a:pPr marL="457200" marR="0" lvl="1"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pl-PL" sz="1800" b="0" i="0" u="none" strike="noStrike" kern="0" cap="none" spc="0" baseline="0" dirty="0">
                <a:solidFill>
                  <a:srgbClr val="000000"/>
                </a:solidFill>
                <a:uFillTx/>
                <a:latin typeface="Calibri" pitchFamily="34"/>
                <a:ea typeface="Tahoma" pitchFamily="34"/>
                <a:cs typeface="Tahoma" pitchFamily="34"/>
              </a:rPr>
              <a:t>analiza pionowa, tj. ustalenie udziału procentowego poszczególnych pozycji. W bilansie za 100% uznaje się sumę bilansową, a w rachunku zysków i strat: przychody z działalności podstawowej jednostki</a:t>
            </a:r>
          </a:p>
        </p:txBody>
      </p:sp>
    </p:spTree>
    <p:extLst>
      <p:ext uri="{BB962C8B-B14F-4D97-AF65-F5344CB8AC3E}">
        <p14:creationId xmlns:p14="http://schemas.microsoft.com/office/powerpoint/2010/main" val="1254570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ytuł 1"/>
          <p:cNvSpPr>
            <a:spLocks noGrp="1"/>
          </p:cNvSpPr>
          <p:nvPr>
            <p:ph type="title"/>
          </p:nvPr>
        </p:nvSpPr>
        <p:spPr>
          <a:xfrm>
            <a:off x="612775" y="660404"/>
            <a:ext cx="8153400" cy="558796"/>
          </a:xfrm>
        </p:spPr>
        <p:txBody>
          <a:bodyPr>
            <a:noAutofit/>
          </a:bodyPr>
          <a:lstStyle/>
          <a:p>
            <a:pPr eaLnBrk="1" fontAlgn="auto" hangingPunct="1">
              <a:spcAft>
                <a:spcPts val="0"/>
              </a:spcAft>
              <a:defRPr/>
            </a:pPr>
            <a:r>
              <a:rPr lang="pl-PL" sz="2800" dirty="0">
                <a:solidFill>
                  <a:schemeClr val="accent2">
                    <a:lumMod val="75000"/>
                  </a:schemeClr>
                </a:solidFill>
              </a:rPr>
              <a:t>Analiza kondycji finansowej przedsiębiorstw…</a:t>
            </a:r>
          </a:p>
        </p:txBody>
      </p:sp>
      <p:sp>
        <p:nvSpPr>
          <p:cNvPr id="10243" name="Symbol zastępczy stopki 3"/>
          <p:cNvSpPr>
            <a:spLocks noGrp="1"/>
          </p:cNvSpPr>
          <p:nvPr>
            <p:ph type="ftr" sz="quarter" idx="11"/>
          </p:nvPr>
        </p:nvSpPr>
        <p:spPr bwMode="auto">
          <a:xfrm>
            <a:off x="67608" y="6111875"/>
            <a:ext cx="8715375" cy="365125"/>
          </a:xfrm>
          <a:noFill/>
          <a:ln>
            <a:miter lim="800000"/>
            <a:headEnd/>
            <a:tailEnd/>
          </a:ln>
        </p:spPr>
        <p:txBody>
          <a:bodyPr wrap="square" lIns="91440" tIns="45720" rIns="91440" bIns="45720" numCol="1" anchorCtr="0" compatLnSpc="1">
            <a:prstTxWarp prst="textNoShape">
              <a:avLst/>
            </a:prstTxWarp>
          </a:bodyPr>
          <a:lstStyle/>
          <a:p>
            <a:pPr algn="ctr"/>
            <a:r>
              <a:rPr lang="pl-PL" sz="1200" dirty="0"/>
              <a:t>Projekt jest współfinansowany ze środków Unii Europejskiej w ramach Europejskiego Funduszu Społecznego</a:t>
            </a:r>
          </a:p>
        </p:txBody>
      </p:sp>
      <p:pic>
        <p:nvPicPr>
          <p:cNvPr id="2" name="Symbol zastępczy zawartości 1"/>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12775" y="28303"/>
            <a:ext cx="8170208" cy="632101"/>
          </a:xfrm>
        </p:spPr>
      </p:pic>
      <p:sp>
        <p:nvSpPr>
          <p:cNvPr id="4" name="pole tekstowe 3"/>
          <p:cNvSpPr txBox="1"/>
          <p:nvPr/>
        </p:nvSpPr>
        <p:spPr>
          <a:xfrm>
            <a:off x="368995" y="1700808"/>
            <a:ext cx="8640960" cy="4909036"/>
          </a:xfrm>
          <a:prstGeom prst="rect">
            <a:avLst/>
          </a:prstGeom>
          <a:noFill/>
        </p:spPr>
        <p:txBody>
          <a:bodyPr wrap="square" rtlCol="0">
            <a:spAutoFit/>
          </a:bodyPr>
          <a:lstStyle/>
          <a:p>
            <a:r>
              <a:rPr lang="pl-PL" sz="2200" b="1" dirty="0">
                <a:solidFill>
                  <a:srgbClr val="00B050"/>
                </a:solidFill>
                <a:latin typeface="Cambria" panose="02040503050406030204" pitchFamily="18" charset="0"/>
              </a:rPr>
              <a:t>Sprawozdanie finansowe jako źródło informacji o kondycji finansowej przedsiębiorstwa </a:t>
            </a:r>
            <a:r>
              <a:rPr lang="pl-PL" sz="2200" dirty="0">
                <a:latin typeface="Cambria" panose="02040503050406030204" pitchFamily="18" charset="0"/>
              </a:rPr>
              <a:t>składa się z:</a:t>
            </a:r>
          </a:p>
          <a:p>
            <a:pPr marL="285750" lvl="0" indent="-285750" algn="just" fontAlgn="auto">
              <a:spcBef>
                <a:spcPts val="0"/>
              </a:spcBef>
              <a:spcAft>
                <a:spcPts val="0"/>
              </a:spcAft>
              <a:buSzPct val="100000"/>
              <a:buFont typeface="Arial" pitchFamily="34"/>
              <a:buChar char="•"/>
              <a:tabLst>
                <a:tab pos="0" algn="l"/>
                <a:tab pos="406075" algn="l"/>
                <a:tab pos="722156" algn="l"/>
                <a:tab pos="1446114" algn="l"/>
                <a:tab pos="2170081" algn="l"/>
                <a:tab pos="2893682" algn="l"/>
                <a:tab pos="3617640" algn="l"/>
                <a:tab pos="4343400" algn="l"/>
                <a:tab pos="5065556" algn="l"/>
                <a:tab pos="5789514" algn="l"/>
                <a:tab pos="6513481" algn="l"/>
                <a:tab pos="7237082" algn="l"/>
                <a:tab pos="7635596" algn="l"/>
                <a:tab pos="8084877" algn="l"/>
                <a:tab pos="8534159" algn="l"/>
                <a:tab pos="8983440" algn="l"/>
                <a:tab pos="9432721" algn="l"/>
                <a:tab pos="9882003" algn="l"/>
                <a:tab pos="10331284" algn="l"/>
                <a:tab pos="10780556" algn="l"/>
                <a:tab pos="10782001" algn="l"/>
              </a:tabLst>
              <a:defRPr sz="1800" b="0" i="0" u="none" strike="noStrike" kern="0" cap="none" spc="0" baseline="0">
                <a:solidFill>
                  <a:srgbClr val="000000"/>
                </a:solidFill>
                <a:uFillTx/>
              </a:defRPr>
            </a:pPr>
            <a:r>
              <a:rPr lang="pl-PL" sz="2200" dirty="0">
                <a:solidFill>
                  <a:srgbClr val="000000"/>
                </a:solidFill>
                <a:latin typeface="Cambria" panose="02040503050406030204" pitchFamily="18" charset="0"/>
                <a:ea typeface="Tahoma" pitchFamily="34"/>
                <a:cs typeface="Tahoma" pitchFamily="34"/>
              </a:rPr>
              <a:t>bilansu</a:t>
            </a:r>
          </a:p>
          <a:p>
            <a:pPr marL="285750" lvl="0" indent="-285750" algn="just" fontAlgn="auto">
              <a:spcBef>
                <a:spcPts val="0"/>
              </a:spcBef>
              <a:spcAft>
                <a:spcPts val="0"/>
              </a:spcAft>
              <a:buSzPct val="100000"/>
              <a:buFont typeface="Arial" pitchFamily="34"/>
              <a:buChar char="•"/>
              <a:tabLst>
                <a:tab pos="0" algn="l"/>
                <a:tab pos="406075" algn="l"/>
                <a:tab pos="722156" algn="l"/>
                <a:tab pos="1446114" algn="l"/>
                <a:tab pos="2170081" algn="l"/>
                <a:tab pos="2893682" algn="l"/>
                <a:tab pos="3617640" algn="l"/>
                <a:tab pos="4343400" algn="l"/>
                <a:tab pos="5065556" algn="l"/>
                <a:tab pos="5789514" algn="l"/>
                <a:tab pos="6513481" algn="l"/>
                <a:tab pos="7237082" algn="l"/>
                <a:tab pos="7635596" algn="l"/>
                <a:tab pos="8084877" algn="l"/>
                <a:tab pos="8534159" algn="l"/>
                <a:tab pos="8983440" algn="l"/>
                <a:tab pos="9432721" algn="l"/>
                <a:tab pos="9882003" algn="l"/>
                <a:tab pos="10331284" algn="l"/>
                <a:tab pos="10780556" algn="l"/>
                <a:tab pos="10782001" algn="l"/>
              </a:tabLst>
              <a:defRPr sz="1800" b="0" i="0" u="none" strike="noStrike" kern="0" cap="none" spc="0" baseline="0">
                <a:solidFill>
                  <a:srgbClr val="000000"/>
                </a:solidFill>
                <a:uFillTx/>
              </a:defRPr>
            </a:pPr>
            <a:r>
              <a:rPr lang="pl-PL" sz="2200" dirty="0">
                <a:solidFill>
                  <a:srgbClr val="000000"/>
                </a:solidFill>
                <a:latin typeface="Cambria" panose="02040503050406030204" pitchFamily="18" charset="0"/>
                <a:ea typeface="Tahoma" pitchFamily="34"/>
                <a:cs typeface="Tahoma" pitchFamily="34"/>
              </a:rPr>
              <a:t>rachunku zysków i strat</a:t>
            </a:r>
          </a:p>
          <a:p>
            <a:pPr marL="285750" lvl="0" indent="-285750" algn="just" fontAlgn="auto">
              <a:spcBef>
                <a:spcPts val="0"/>
              </a:spcBef>
              <a:spcAft>
                <a:spcPts val="0"/>
              </a:spcAft>
              <a:buSzPct val="100000"/>
              <a:buFont typeface="Arial" pitchFamily="34"/>
              <a:buChar char="•"/>
              <a:tabLst>
                <a:tab pos="0" algn="l"/>
                <a:tab pos="406075" algn="l"/>
                <a:tab pos="722156" algn="l"/>
                <a:tab pos="1446114" algn="l"/>
                <a:tab pos="2170081" algn="l"/>
                <a:tab pos="2893682" algn="l"/>
                <a:tab pos="3617640" algn="l"/>
                <a:tab pos="4343400" algn="l"/>
                <a:tab pos="5065556" algn="l"/>
                <a:tab pos="5789514" algn="l"/>
                <a:tab pos="6513481" algn="l"/>
                <a:tab pos="7237082" algn="l"/>
                <a:tab pos="7635596" algn="l"/>
                <a:tab pos="8084877" algn="l"/>
                <a:tab pos="8534159" algn="l"/>
                <a:tab pos="8983440" algn="l"/>
                <a:tab pos="9432721" algn="l"/>
                <a:tab pos="9882003" algn="l"/>
                <a:tab pos="10331284" algn="l"/>
                <a:tab pos="10780556" algn="l"/>
                <a:tab pos="10782001" algn="l"/>
              </a:tabLst>
              <a:defRPr sz="1800" b="0" i="0" u="none" strike="noStrike" kern="0" cap="none" spc="0" baseline="0">
                <a:solidFill>
                  <a:srgbClr val="000000"/>
                </a:solidFill>
                <a:uFillTx/>
              </a:defRPr>
            </a:pPr>
            <a:r>
              <a:rPr lang="pl-PL" sz="2200" dirty="0">
                <a:solidFill>
                  <a:srgbClr val="000000"/>
                </a:solidFill>
                <a:latin typeface="Cambria" panose="02040503050406030204" pitchFamily="18" charset="0"/>
                <a:ea typeface="Tahoma" pitchFamily="34"/>
                <a:cs typeface="Tahoma" pitchFamily="34"/>
              </a:rPr>
              <a:t>informacji dodatkowej, obejmującej wprowadzenie do sprawozdania finansowego oraz dodatkowe informacje i objaśnienia</a:t>
            </a:r>
          </a:p>
          <a:p>
            <a:pPr lvl="0" algn="just" fontAlgn="auto">
              <a:spcBef>
                <a:spcPts val="0"/>
              </a:spcBef>
              <a:spcAft>
                <a:spcPts val="0"/>
              </a:spcAft>
              <a:defRPr sz="1800" b="0" i="0" u="none" strike="noStrike" kern="0" cap="none" spc="0" baseline="0">
                <a:solidFill>
                  <a:srgbClr val="000000"/>
                </a:solidFill>
                <a:uFillTx/>
              </a:defRPr>
            </a:pPr>
            <a:endParaRPr lang="pl-PL" sz="2200" dirty="0">
              <a:solidFill>
                <a:srgbClr val="000000"/>
              </a:solidFill>
              <a:latin typeface="Cambria" panose="02040503050406030204" pitchFamily="18" charset="0"/>
              <a:ea typeface="Tahoma" pitchFamily="34"/>
              <a:cs typeface="Tahoma" pitchFamily="34"/>
            </a:endParaRPr>
          </a:p>
          <a:p>
            <a:pPr lvl="0" algn="just" fontAlgn="auto">
              <a:spcBef>
                <a:spcPts val="0"/>
              </a:spcBef>
              <a:spcAft>
                <a:spcPts val="0"/>
              </a:spcAft>
              <a:defRPr sz="1800" b="0" i="0" u="none" strike="noStrike" kern="0" cap="none" spc="0" baseline="0">
                <a:solidFill>
                  <a:srgbClr val="000000"/>
                </a:solidFill>
                <a:uFillTx/>
              </a:defRPr>
            </a:pPr>
            <a:r>
              <a:rPr lang="pl-PL" sz="2200" dirty="0">
                <a:solidFill>
                  <a:srgbClr val="000000"/>
                </a:solidFill>
                <a:latin typeface="Cambria" panose="02040503050406030204" pitchFamily="18" charset="0"/>
                <a:ea typeface="Tahoma" pitchFamily="34"/>
                <a:cs typeface="Tahoma" pitchFamily="34"/>
              </a:rPr>
              <a:t>Sprawozdanie finansowe podlegające corocznemu badaniu składa się dodatkowo z zestawienia zmian w kapitale (funduszu) własnym i rachunku przepływów pieniężnych</a:t>
            </a:r>
          </a:p>
          <a:p>
            <a:pPr lvl="0" algn="just" fontAlgn="auto">
              <a:spcBef>
                <a:spcPts val="0"/>
              </a:spcBef>
              <a:spcAft>
                <a:spcPts val="0"/>
              </a:spcAft>
              <a:defRPr sz="1800" b="0" i="0" u="none" strike="noStrike" kern="0" cap="none" spc="0" baseline="0">
                <a:solidFill>
                  <a:srgbClr val="000000"/>
                </a:solidFill>
                <a:uFillTx/>
              </a:defRPr>
            </a:pPr>
            <a:endParaRPr lang="pl-PL" sz="2200" dirty="0">
              <a:solidFill>
                <a:srgbClr val="000000"/>
              </a:solidFill>
              <a:latin typeface="Cambria" panose="02040503050406030204" pitchFamily="18" charset="0"/>
              <a:ea typeface="Tahoma" pitchFamily="34"/>
              <a:cs typeface="Tahoma" pitchFamily="34"/>
            </a:endParaRPr>
          </a:p>
          <a:p>
            <a:pPr lvl="0" algn="just" fontAlgn="auto">
              <a:spcBef>
                <a:spcPts val="0"/>
              </a:spcBef>
              <a:spcAft>
                <a:spcPts val="600"/>
              </a:spcAft>
              <a:defRPr sz="1800" b="0" i="0" u="none" strike="noStrike" kern="0" cap="none" spc="0" baseline="0">
                <a:solidFill>
                  <a:srgbClr val="000000"/>
                </a:solidFill>
                <a:uFillTx/>
              </a:defRPr>
            </a:pPr>
            <a:r>
              <a:rPr lang="pl-PL" sz="2200" dirty="0">
                <a:solidFill>
                  <a:srgbClr val="000000"/>
                </a:solidFill>
                <a:latin typeface="Cambria" panose="02040503050406030204" pitchFamily="18" charset="0"/>
                <a:ea typeface="Tahoma" pitchFamily="34"/>
                <a:cs typeface="Tahoma" pitchFamily="34"/>
              </a:rPr>
              <a:t>Jest uzupełniane Sprawozdaniem z działalności jednostki w danym roku obrotowym (sporządzanym przez Zarząd)</a:t>
            </a:r>
          </a:p>
          <a:p>
            <a:endParaRPr lang="pl-PL" sz="2200" b="1" dirty="0">
              <a:latin typeface="Cambria" pitchFamily="18" charset="0"/>
            </a:endParaRPr>
          </a:p>
        </p:txBody>
      </p:sp>
    </p:spTree>
    <p:extLst>
      <p:ext uri="{BB962C8B-B14F-4D97-AF65-F5344CB8AC3E}">
        <p14:creationId xmlns:p14="http://schemas.microsoft.com/office/powerpoint/2010/main" val="19766104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2728</TotalTime>
  <Words>4869</Words>
  <Application>Microsoft Office PowerPoint</Application>
  <PresentationFormat>Pokaz na ekranie (4:3)</PresentationFormat>
  <Paragraphs>659</Paragraphs>
  <Slides>59</Slides>
  <Notes>0</Notes>
  <HiddenSlides>0</HiddenSlides>
  <MMClips>0</MMClips>
  <ScaleCrop>false</ScaleCrop>
  <HeadingPairs>
    <vt:vector size="8" baseType="variant">
      <vt:variant>
        <vt:lpstr>Używane czcionki</vt:lpstr>
      </vt:variant>
      <vt:variant>
        <vt:i4>10</vt:i4>
      </vt:variant>
      <vt:variant>
        <vt:lpstr>Motyw</vt:lpstr>
      </vt:variant>
      <vt:variant>
        <vt:i4>1</vt:i4>
      </vt:variant>
      <vt:variant>
        <vt:lpstr>Osadzone serwery OLE</vt:lpstr>
      </vt:variant>
      <vt:variant>
        <vt:i4>2</vt:i4>
      </vt:variant>
      <vt:variant>
        <vt:lpstr>Tytuły slajdów</vt:lpstr>
      </vt:variant>
      <vt:variant>
        <vt:i4>59</vt:i4>
      </vt:variant>
    </vt:vector>
  </HeadingPairs>
  <TitlesOfParts>
    <vt:vector size="72" baseType="lpstr">
      <vt:lpstr>Arial Unicode MS</vt:lpstr>
      <vt:lpstr>Arial</vt:lpstr>
      <vt:lpstr>Calibri</vt:lpstr>
      <vt:lpstr>Cambria</vt:lpstr>
      <vt:lpstr>Symbol</vt:lpstr>
      <vt:lpstr>Tahoma</vt:lpstr>
      <vt:lpstr>Times New Roman</vt:lpstr>
      <vt:lpstr>Tw Cen MT</vt:lpstr>
      <vt:lpstr>Wingdings</vt:lpstr>
      <vt:lpstr>Wingdings 2</vt:lpstr>
      <vt:lpstr>Średni</vt:lpstr>
      <vt:lpstr>Worksheet</vt:lpstr>
      <vt:lpstr>Document</vt:lpstr>
      <vt:lpstr>   </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Uproszczona forma bilansu: przed nowelizacją UoR z dnia 23 lipca 2015</vt:lpstr>
      <vt:lpstr>Uproszczona forma bilansu: po nowelizacji UoR z dnia 23 lipca 2015</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   </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Analiza kondycji finansowej przedsiębiorstw…</vt:lpstr>
      <vt:lpstr>Uproszczona forma bilansu: po nowelizacji UoR z dnia 23 lipca 2015</vt:lpstr>
      <vt:lpstr>Analiza kondycji finansowej przedsiębiorstw…</vt:lpstr>
      <vt:lpstr>Analiza kondycji finansowej przedsiębiorstw…</vt:lpstr>
      <vt:lpstr>Analiza kondycji finansowej przedsiębiorstw…</vt:lpstr>
      <vt:lpstr>Analiza kondycji finansowej przedsiębiorstw…</vt:lpstr>
    </vt:vector>
  </TitlesOfParts>
  <Company>Stowarzyszenie Europa i 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Daniel Prędkopowicz</dc:creator>
  <cp:lastModifiedBy>Kinga</cp:lastModifiedBy>
  <cp:revision>165</cp:revision>
  <cp:lastPrinted>2013-05-15T07:21:07Z</cp:lastPrinted>
  <dcterms:created xsi:type="dcterms:W3CDTF">2010-04-28T21:20:03Z</dcterms:created>
  <dcterms:modified xsi:type="dcterms:W3CDTF">2017-11-23T20:34:17Z</dcterms:modified>
</cp:coreProperties>
</file>